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7" r:id="rId2"/>
    <p:sldId id="260" r:id="rId3"/>
    <p:sldId id="261" r:id="rId4"/>
    <p:sldId id="262" r:id="rId5"/>
    <p:sldId id="300" r:id="rId6"/>
    <p:sldId id="264" r:id="rId7"/>
    <p:sldId id="266" r:id="rId8"/>
    <p:sldId id="267" r:id="rId9"/>
    <p:sldId id="301" r:id="rId10"/>
    <p:sldId id="276" r:id="rId11"/>
    <p:sldId id="291" r:id="rId12"/>
    <p:sldId id="304" r:id="rId13"/>
    <p:sldId id="305" r:id="rId14"/>
    <p:sldId id="289" r:id="rId15"/>
    <p:sldId id="297" r:id="rId16"/>
    <p:sldId id="299" r:id="rId17"/>
    <p:sldId id="295" r:id="rId18"/>
    <p:sldId id="306" r:id="rId19"/>
    <p:sldId id="293" r:id="rId20"/>
    <p:sldId id="281" r:id="rId21"/>
    <p:sldId id="287" r:id="rId22"/>
    <p:sldId id="302" r:id="rId23"/>
    <p:sldId id="303" r:id="rId24"/>
    <p:sldId id="286" r:id="rId25"/>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70031" autoAdjust="0"/>
  </p:normalViewPr>
  <p:slideViewPr>
    <p:cSldViewPr snapToGrid="0">
      <p:cViewPr varScale="1">
        <p:scale>
          <a:sx n="92" d="100"/>
          <a:sy n="92" d="100"/>
        </p:scale>
        <p:origin x="708" y="8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EC88B-16A9-47A0-ACE6-E5D062A9F091}"/>
              </a:ext>
            </a:extLst>
          </p:cNvPr>
          <p:cNvSpPr>
            <a:spLocks noGrp="1"/>
          </p:cNvSpPr>
          <p:nvPr>
            <p:ph type="hdr" sz="quarter"/>
          </p:nvPr>
        </p:nvSpPr>
        <p:spPr>
          <a:xfrm>
            <a:off x="2" y="4"/>
            <a:ext cx="2945659" cy="498135"/>
          </a:xfrm>
          <a:prstGeom prst="rect">
            <a:avLst/>
          </a:prstGeom>
        </p:spPr>
        <p:txBody>
          <a:bodyPr vert="horz" lIns="91440" tIns="45720" rIns="91440" bIns="45720" rtlCol="0"/>
          <a:lstStyle>
            <a:lvl1pPr algn="l">
              <a:defRPr sz="1200"/>
            </a:lvl1pPr>
          </a:lstStyle>
          <a:p>
            <a:endParaRPr lang="de-CH"/>
          </a:p>
        </p:txBody>
      </p:sp>
      <p:sp>
        <p:nvSpPr>
          <p:cNvPr id="3" name="Date Placeholder 2">
            <a:extLst>
              <a:ext uri="{FF2B5EF4-FFF2-40B4-BE49-F238E27FC236}">
                <a16:creationId xmlns:a16="http://schemas.microsoft.com/office/drawing/2014/main" id="{CE549902-81EF-4DDD-AE97-12A0FED41906}"/>
              </a:ext>
            </a:extLst>
          </p:cNvPr>
          <p:cNvSpPr>
            <a:spLocks noGrp="1"/>
          </p:cNvSpPr>
          <p:nvPr>
            <p:ph type="dt" sz="quarter" idx="1"/>
          </p:nvPr>
        </p:nvSpPr>
        <p:spPr>
          <a:xfrm>
            <a:off x="3850445" y="4"/>
            <a:ext cx="2945659" cy="498135"/>
          </a:xfrm>
          <a:prstGeom prst="rect">
            <a:avLst/>
          </a:prstGeom>
        </p:spPr>
        <p:txBody>
          <a:bodyPr vert="horz" lIns="91440" tIns="45720" rIns="91440" bIns="45720" rtlCol="0"/>
          <a:lstStyle>
            <a:lvl1pPr algn="r">
              <a:defRPr sz="1200"/>
            </a:lvl1pPr>
          </a:lstStyle>
          <a:p>
            <a:fld id="{53937CAF-8142-41BF-B4A4-4DB175D9B5B0}" type="datetimeFigureOut">
              <a:rPr lang="de-CH" smtClean="0"/>
              <a:t>13.06.2023</a:t>
            </a:fld>
            <a:endParaRPr lang="de-CH"/>
          </a:p>
        </p:txBody>
      </p:sp>
      <p:sp>
        <p:nvSpPr>
          <p:cNvPr id="4" name="Footer Placeholder 3">
            <a:extLst>
              <a:ext uri="{FF2B5EF4-FFF2-40B4-BE49-F238E27FC236}">
                <a16:creationId xmlns:a16="http://schemas.microsoft.com/office/drawing/2014/main" id="{85F5A409-6AC0-4705-B83E-B0AFA1A8AC52}"/>
              </a:ext>
            </a:extLst>
          </p:cNvPr>
          <p:cNvSpPr>
            <a:spLocks noGrp="1"/>
          </p:cNvSpPr>
          <p:nvPr>
            <p:ph type="ftr" sz="quarter" idx="2"/>
          </p:nvPr>
        </p:nvSpPr>
        <p:spPr>
          <a:xfrm>
            <a:off x="2" y="9430091"/>
            <a:ext cx="2945659" cy="498134"/>
          </a:xfrm>
          <a:prstGeom prst="rect">
            <a:avLst/>
          </a:prstGeom>
        </p:spPr>
        <p:txBody>
          <a:bodyPr vert="horz" lIns="91440" tIns="45720" rIns="91440" bIns="45720" rtlCol="0" anchor="b"/>
          <a:lstStyle>
            <a:lvl1pPr algn="l">
              <a:defRPr sz="1200"/>
            </a:lvl1pPr>
          </a:lstStyle>
          <a:p>
            <a:endParaRPr lang="de-CH"/>
          </a:p>
        </p:txBody>
      </p:sp>
      <p:sp>
        <p:nvSpPr>
          <p:cNvPr id="5" name="Slide Number Placeholder 4">
            <a:extLst>
              <a:ext uri="{FF2B5EF4-FFF2-40B4-BE49-F238E27FC236}">
                <a16:creationId xmlns:a16="http://schemas.microsoft.com/office/drawing/2014/main" id="{6DB5A5BF-2EAA-42DB-A928-428FD583EA94}"/>
              </a:ext>
            </a:extLst>
          </p:cNvPr>
          <p:cNvSpPr>
            <a:spLocks noGrp="1"/>
          </p:cNvSpPr>
          <p:nvPr>
            <p:ph type="sldNum" sz="quarter" idx="3"/>
          </p:nvPr>
        </p:nvSpPr>
        <p:spPr>
          <a:xfrm>
            <a:off x="3850445" y="9430091"/>
            <a:ext cx="2945659" cy="498134"/>
          </a:xfrm>
          <a:prstGeom prst="rect">
            <a:avLst/>
          </a:prstGeom>
        </p:spPr>
        <p:txBody>
          <a:bodyPr vert="horz" lIns="91440" tIns="45720" rIns="91440" bIns="45720" rtlCol="0" anchor="b"/>
          <a:lstStyle>
            <a:lvl1pPr algn="r">
              <a:defRPr sz="1200"/>
            </a:lvl1pPr>
          </a:lstStyle>
          <a:p>
            <a:fld id="{C27E3DFE-5403-4CD1-8581-5E08C46BA39C}" type="slidenum">
              <a:rPr lang="de-CH" smtClean="0"/>
              <a:t>‹Nr.›</a:t>
            </a:fld>
            <a:endParaRPr lang="de-CH"/>
          </a:p>
        </p:txBody>
      </p:sp>
    </p:spTree>
    <p:extLst>
      <p:ext uri="{BB962C8B-B14F-4D97-AF65-F5344CB8AC3E}">
        <p14:creationId xmlns:p14="http://schemas.microsoft.com/office/powerpoint/2010/main" val="10395977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45659" cy="498135"/>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850445" y="4"/>
            <a:ext cx="2945659" cy="498135"/>
          </a:xfrm>
          <a:prstGeom prst="rect">
            <a:avLst/>
          </a:prstGeom>
        </p:spPr>
        <p:txBody>
          <a:bodyPr vert="horz" lIns="91440" tIns="45720" rIns="91440" bIns="45720" rtlCol="0"/>
          <a:lstStyle>
            <a:lvl1pPr algn="r">
              <a:defRPr sz="1200"/>
            </a:lvl1pPr>
          </a:lstStyle>
          <a:p>
            <a:fld id="{CFBBE9EA-9225-476A-8685-FD18739A6716}" type="datetimeFigureOut">
              <a:rPr lang="de-CH" smtClean="0"/>
              <a:t>13.06.2023</a:t>
            </a:fld>
            <a:endParaRPr lang="de-CH"/>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79768" y="4777958"/>
            <a:ext cx="5438140" cy="390924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5"/>
          <p:cNvSpPr>
            <a:spLocks noGrp="1"/>
          </p:cNvSpPr>
          <p:nvPr>
            <p:ph type="ftr" sz="quarter" idx="4"/>
          </p:nvPr>
        </p:nvSpPr>
        <p:spPr>
          <a:xfrm>
            <a:off x="2" y="9430091"/>
            <a:ext cx="2945659" cy="498134"/>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850445" y="9430091"/>
            <a:ext cx="2945659" cy="498134"/>
          </a:xfrm>
          <a:prstGeom prst="rect">
            <a:avLst/>
          </a:prstGeom>
        </p:spPr>
        <p:txBody>
          <a:bodyPr vert="horz" lIns="91440" tIns="45720" rIns="91440" bIns="45720" rtlCol="0" anchor="b"/>
          <a:lstStyle>
            <a:lvl1pPr algn="r">
              <a:defRPr sz="1200"/>
            </a:lvl1pPr>
          </a:lstStyle>
          <a:p>
            <a:fld id="{5E8B8029-DBDD-4136-BB62-0E7C7D7EDF4D}" type="slidenum">
              <a:rPr lang="de-CH" smtClean="0"/>
              <a:t>‹Nr.›</a:t>
            </a:fld>
            <a:endParaRPr lang="de-CH"/>
          </a:p>
        </p:txBody>
      </p:sp>
    </p:spTree>
    <p:extLst>
      <p:ext uri="{BB962C8B-B14F-4D97-AF65-F5344CB8AC3E}">
        <p14:creationId xmlns:p14="http://schemas.microsoft.com/office/powerpoint/2010/main" val="168346694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a:t>
            </a:fld>
            <a:endParaRPr lang="de-CH"/>
          </a:p>
        </p:txBody>
      </p:sp>
    </p:spTree>
    <p:extLst>
      <p:ext uri="{BB962C8B-B14F-4D97-AF65-F5344CB8AC3E}">
        <p14:creationId xmlns:p14="http://schemas.microsoft.com/office/powerpoint/2010/main" val="1053286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Bei der Ausgangslage geht es um die harten Fakten.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Andere Fragen (politische, rechtliche, ökonomische, etc.) weglassen.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Abstrahieren Sie soweit möglich von den Stakeholdern / Betroffenen / Interessengruppen, um einen unabhängigen Standpunkt einzunehmen, wenn Sie die Argumente pro / contra auflisten.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Evaluation der Argumente: Dies erfordert auch eine Gewichtung der Argumente bzw. Prinzipien bzw. im Utilitarismus des Beitrags am Gesamtnutzen. Wie fundamental sind die Werte, die tangiert sind.</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10</a:t>
            </a:fld>
            <a:endParaRPr lang="de-CH"/>
          </a:p>
        </p:txBody>
      </p:sp>
    </p:spTree>
    <p:extLst>
      <p:ext uri="{BB962C8B-B14F-4D97-AF65-F5344CB8AC3E}">
        <p14:creationId xmlns:p14="http://schemas.microsoft.com/office/powerpoint/2010/main" val="679958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latin typeface="Times New Roman" panose="02020603050405020304" pitchFamily="18" charset="0"/>
              <a:cs typeface="Times New Roman" panose="02020603050405020304" pitchFamily="18" charset="0"/>
            </a:endParaRP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11</a:t>
            </a:fld>
            <a:endParaRPr lang="de-CH"/>
          </a:p>
        </p:txBody>
      </p:sp>
    </p:spTree>
    <p:extLst>
      <p:ext uri="{BB962C8B-B14F-4D97-AF65-F5344CB8AC3E}">
        <p14:creationId xmlns:p14="http://schemas.microsoft.com/office/powerpoint/2010/main" val="329328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Das Vertrauen ist u.a. dafür wichtig, dass die Compliance mit den Entscheiden gewährleistet ist.</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12</a:t>
            </a:fld>
            <a:endParaRPr lang="de-CH"/>
          </a:p>
        </p:txBody>
      </p:sp>
    </p:spTree>
    <p:extLst>
      <p:ext uri="{BB962C8B-B14F-4D97-AF65-F5344CB8AC3E}">
        <p14:creationId xmlns:p14="http://schemas.microsoft.com/office/powerpoint/2010/main" val="609046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Das Vertrauen ist u.a. dafür wichtig, dass die Compliance mit den Entscheiden gewährleistet ist.</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13</a:t>
            </a:fld>
            <a:endParaRPr lang="de-CH"/>
          </a:p>
        </p:txBody>
      </p:sp>
    </p:spTree>
    <p:extLst>
      <p:ext uri="{BB962C8B-B14F-4D97-AF65-F5344CB8AC3E}">
        <p14:creationId xmlns:p14="http://schemas.microsoft.com/office/powerpoint/2010/main" val="466873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14</a:t>
            </a:fld>
            <a:endParaRPr lang="de-CH"/>
          </a:p>
        </p:txBody>
      </p:sp>
    </p:spTree>
    <p:extLst>
      <p:ext uri="{BB962C8B-B14F-4D97-AF65-F5344CB8AC3E}">
        <p14:creationId xmlns:p14="http://schemas.microsoft.com/office/powerpoint/2010/main" val="2886202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15</a:t>
            </a:fld>
            <a:endParaRPr lang="de-CH"/>
          </a:p>
        </p:txBody>
      </p:sp>
    </p:spTree>
    <p:extLst>
      <p:ext uri="{BB962C8B-B14F-4D97-AF65-F5344CB8AC3E}">
        <p14:creationId xmlns:p14="http://schemas.microsoft.com/office/powerpoint/2010/main" val="2583185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16</a:t>
            </a:fld>
            <a:endParaRPr lang="de-CH"/>
          </a:p>
        </p:txBody>
      </p:sp>
    </p:spTree>
    <p:extLst>
      <p:ext uri="{BB962C8B-B14F-4D97-AF65-F5344CB8AC3E}">
        <p14:creationId xmlns:p14="http://schemas.microsoft.com/office/powerpoint/2010/main" val="484326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17</a:t>
            </a:fld>
            <a:endParaRPr lang="de-CH"/>
          </a:p>
        </p:txBody>
      </p:sp>
    </p:spTree>
    <p:extLst>
      <p:ext uri="{BB962C8B-B14F-4D97-AF65-F5344CB8AC3E}">
        <p14:creationId xmlns:p14="http://schemas.microsoft.com/office/powerpoint/2010/main" val="507887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Bei der Ausgangslage geht es um die harten Fakten.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Andere Fragen (politische, rechtliche, ökonomische, etc.) weglassen.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Abstrahieren Sie soweit möglich von den Stakeholdern / Betroffenen / Interessengruppen, um einen unabhängigen Standpunkt einzunehmen, wenn Sie die Argumente pro / contra auflisten.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latin typeface="Times New Roman" panose="02020603050405020304" pitchFamily="18" charset="0"/>
                <a:cs typeface="Times New Roman" panose="02020603050405020304" pitchFamily="18" charset="0"/>
              </a:rPr>
              <a:t>Evaluation der Argumente: Dies erfordert auch eine Gewichtung der Argumente bzw. Prinzipien bzw. im Utilitarismus des Beitrags am Gesamtnutzen. Wie fundamental sind die Werte, die tangiert sind.</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18</a:t>
            </a:fld>
            <a:endParaRPr lang="de-CH"/>
          </a:p>
        </p:txBody>
      </p:sp>
    </p:spTree>
    <p:extLst>
      <p:ext uri="{BB962C8B-B14F-4D97-AF65-F5344CB8AC3E}">
        <p14:creationId xmlns:p14="http://schemas.microsoft.com/office/powerpoint/2010/main" val="3762984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19</a:t>
            </a:fld>
            <a:endParaRPr lang="de-CH"/>
          </a:p>
        </p:txBody>
      </p:sp>
    </p:spTree>
    <p:extLst>
      <p:ext uri="{BB962C8B-B14F-4D97-AF65-F5344CB8AC3E}">
        <p14:creationId xmlns:p14="http://schemas.microsoft.com/office/powerpoint/2010/main" val="116146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a:t>
            </a:fld>
            <a:endParaRPr lang="de-CH"/>
          </a:p>
        </p:txBody>
      </p:sp>
    </p:spTree>
    <p:extLst>
      <p:ext uri="{BB962C8B-B14F-4D97-AF65-F5344CB8AC3E}">
        <p14:creationId xmlns:p14="http://schemas.microsoft.com/office/powerpoint/2010/main" val="4159194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20</a:t>
            </a:fld>
            <a:endParaRPr lang="de-CH"/>
          </a:p>
        </p:txBody>
      </p:sp>
    </p:spTree>
    <p:extLst>
      <p:ext uri="{BB962C8B-B14F-4D97-AF65-F5344CB8AC3E}">
        <p14:creationId xmlns:p14="http://schemas.microsoft.com/office/powerpoint/2010/main" val="4141175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21</a:t>
            </a:fld>
            <a:endParaRPr lang="de-CH"/>
          </a:p>
        </p:txBody>
      </p:sp>
    </p:spTree>
    <p:extLst>
      <p:ext uri="{BB962C8B-B14F-4D97-AF65-F5344CB8AC3E}">
        <p14:creationId xmlns:p14="http://schemas.microsoft.com/office/powerpoint/2010/main" val="2686068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22</a:t>
            </a:fld>
            <a:endParaRPr lang="de-CH"/>
          </a:p>
        </p:txBody>
      </p:sp>
    </p:spTree>
    <p:extLst>
      <p:ext uri="{BB962C8B-B14F-4D97-AF65-F5344CB8AC3E}">
        <p14:creationId xmlns:p14="http://schemas.microsoft.com/office/powerpoint/2010/main" val="600178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23</a:t>
            </a:fld>
            <a:endParaRPr lang="de-CH"/>
          </a:p>
        </p:txBody>
      </p:sp>
    </p:spTree>
    <p:extLst>
      <p:ext uri="{BB962C8B-B14F-4D97-AF65-F5344CB8AC3E}">
        <p14:creationId xmlns:p14="http://schemas.microsoft.com/office/powerpoint/2010/main" val="3807606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24</a:t>
            </a:fld>
            <a:endParaRPr lang="de-CH"/>
          </a:p>
        </p:txBody>
      </p:sp>
    </p:spTree>
    <p:extLst>
      <p:ext uri="{BB962C8B-B14F-4D97-AF65-F5344CB8AC3E}">
        <p14:creationId xmlns:p14="http://schemas.microsoft.com/office/powerpoint/2010/main" val="4022993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Ethik kann man auch verstehen als das sich einem unbedingten Anspruch (dem Guten) Verpflichtete.</a:t>
            </a:r>
          </a:p>
          <a:p>
            <a:pPr marL="0" indent="0">
              <a:buNone/>
            </a:pPr>
            <a:r>
              <a:rPr lang="de-DE" dirty="0">
                <a:latin typeface="Times New Roman" panose="02020603050405020304" pitchFamily="18" charset="0"/>
                <a:cs typeface="Times New Roman" panose="02020603050405020304" pitchFamily="18" charset="0"/>
              </a:rPr>
              <a:t>Sie kann auf verschiedene Weise vollzogen werden:</a:t>
            </a: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Deskriptiv: Erfassung und Beschreibung des Ist-Zustands.</a:t>
            </a: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Normativ: Zielt auf die Begründung und Kritik von Moral und möchte normativ rekonstruieren.</a:t>
            </a:r>
          </a:p>
          <a:p>
            <a:pPr marL="171450" indent="-17145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Metaethik: Ziel, die Strukturen des moralischen Sprechens und Argumentierens besser zu verstehen.</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3</a:t>
            </a:fld>
            <a:endParaRPr lang="de-CH"/>
          </a:p>
        </p:txBody>
      </p:sp>
    </p:spTree>
    <p:extLst>
      <p:ext uri="{BB962C8B-B14F-4D97-AF65-F5344CB8AC3E}">
        <p14:creationId xmlns:p14="http://schemas.microsoft.com/office/powerpoint/2010/main" val="350719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latin typeface="Times New Roman" panose="02020603050405020304" pitchFamily="18" charset="0"/>
                <a:cs typeface="Times New Roman" panose="02020603050405020304" pitchFamily="18" charset="0"/>
              </a:rPr>
              <a:t>Auch die Mafia kennt Tugenden und Werte wie Verrat oder Verdienst.</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Sind Höflichkeit und Konvention ethische Werte? Nein!!!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4</a:t>
            </a:fld>
            <a:endParaRPr lang="de-CH"/>
          </a:p>
        </p:txBody>
      </p:sp>
    </p:spTree>
    <p:extLst>
      <p:ext uri="{BB962C8B-B14F-4D97-AF65-F5344CB8AC3E}">
        <p14:creationId xmlns:p14="http://schemas.microsoft.com/office/powerpoint/2010/main" val="1648892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latin typeface="Times New Roman" panose="02020603050405020304" pitchFamily="18" charset="0"/>
                <a:cs typeface="Times New Roman" panose="02020603050405020304" pitchFamily="18" charset="0"/>
              </a:rPr>
              <a:t>Auch die Mafia kennt Tugenden und Werte wie Verrat oder Verdienst.</a:t>
            </a:r>
          </a:p>
          <a:p>
            <a:endParaRPr lang="de-DE"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Sind Höflichkeit und Konvention ethische Werte? Nein!!!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5</a:t>
            </a:fld>
            <a:endParaRPr lang="de-CH"/>
          </a:p>
        </p:txBody>
      </p:sp>
    </p:spTree>
    <p:extLst>
      <p:ext uri="{BB962C8B-B14F-4D97-AF65-F5344CB8AC3E}">
        <p14:creationId xmlns:p14="http://schemas.microsoft.com/office/powerpoint/2010/main" val="2962888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6</a:t>
            </a:fld>
            <a:endParaRPr lang="de-CH"/>
          </a:p>
        </p:txBody>
      </p:sp>
    </p:spTree>
    <p:extLst>
      <p:ext uri="{BB962C8B-B14F-4D97-AF65-F5344CB8AC3E}">
        <p14:creationId xmlns:p14="http://schemas.microsoft.com/office/powerpoint/2010/main" val="424587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7</a:t>
            </a:fld>
            <a:endParaRPr lang="de-CH"/>
          </a:p>
        </p:txBody>
      </p:sp>
    </p:spTree>
    <p:extLst>
      <p:ext uri="{BB962C8B-B14F-4D97-AF65-F5344CB8AC3E}">
        <p14:creationId xmlns:p14="http://schemas.microsoft.com/office/powerpoint/2010/main" val="55942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Kennen sie die Kardinaltugenden?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Antike: Mässigung, Tapferkeit/Hochsinn, Weisheit/Klugheit (prudentia) und Gerechtigkeit (iustitia).</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8</a:t>
            </a:fld>
            <a:endParaRPr lang="de-CH"/>
          </a:p>
        </p:txBody>
      </p:sp>
    </p:spTree>
    <p:extLst>
      <p:ext uri="{BB962C8B-B14F-4D97-AF65-F5344CB8AC3E}">
        <p14:creationId xmlns:p14="http://schemas.microsoft.com/office/powerpoint/2010/main" val="286924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Kennen sie die Kardinaltugenden?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Times New Roman" panose="02020603050405020304" pitchFamily="18" charset="0"/>
                <a:cs typeface="Times New Roman" panose="02020603050405020304" pitchFamily="18" charset="0"/>
              </a:rPr>
              <a:t>Antike: Mässigung, Tapferkeit/Hochsinn, Weisheit/Klugheit (prudentia) und Gerechtigkeit (iustitia).</a:t>
            </a:r>
          </a:p>
        </p:txBody>
      </p:sp>
      <p:sp>
        <p:nvSpPr>
          <p:cNvPr id="5" name="Fußzeilenplatzhalter 4"/>
          <p:cNvSpPr>
            <a:spLocks noGrp="1"/>
          </p:cNvSpPr>
          <p:nvPr>
            <p:ph type="ftr" sz="quarter" idx="4"/>
          </p:nvPr>
        </p:nvSpPr>
        <p:spPr/>
        <p:txBody>
          <a:bodyPr/>
          <a:lstStyle/>
          <a:p>
            <a:endParaRPr lang="de-CH"/>
          </a:p>
        </p:txBody>
      </p:sp>
      <p:sp>
        <p:nvSpPr>
          <p:cNvPr id="6" name="Foliennummernplatzhalter 5"/>
          <p:cNvSpPr>
            <a:spLocks noGrp="1"/>
          </p:cNvSpPr>
          <p:nvPr>
            <p:ph type="sldNum" sz="quarter" idx="5"/>
          </p:nvPr>
        </p:nvSpPr>
        <p:spPr/>
        <p:txBody>
          <a:bodyPr/>
          <a:lstStyle/>
          <a:p>
            <a:fld id="{5E8B8029-DBDD-4136-BB62-0E7C7D7EDF4D}" type="slidenum">
              <a:rPr lang="de-CH" smtClean="0"/>
              <a:t>9</a:t>
            </a:fld>
            <a:endParaRPr lang="de-CH"/>
          </a:p>
        </p:txBody>
      </p:sp>
    </p:spTree>
    <p:extLst>
      <p:ext uri="{BB962C8B-B14F-4D97-AF65-F5344CB8AC3E}">
        <p14:creationId xmlns:p14="http://schemas.microsoft.com/office/powerpoint/2010/main" val="1308984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de-CH"/>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CH"/>
          </a:p>
        </p:txBody>
      </p:sp>
      <p:sp>
        <p:nvSpPr>
          <p:cNvPr id="4" name="Espace réservé de la date 3"/>
          <p:cNvSpPr>
            <a:spLocks noGrp="1"/>
          </p:cNvSpPr>
          <p:nvPr>
            <p:ph type="dt" sz="half" idx="10"/>
          </p:nvPr>
        </p:nvSpPr>
        <p:spPr/>
        <p:txBody>
          <a:bodyPr/>
          <a:lstStyle>
            <a:lvl1pPr>
              <a:defRPr/>
            </a:lvl1pPr>
          </a:lstStyle>
          <a:p>
            <a:fld id="{6197DA18-99FA-411D-A5D4-B6301AB5CA1E}" type="datetime1">
              <a:rPr lang="de-DE" smtClean="0"/>
              <a:t>13.06.2023</a:t>
            </a:fld>
            <a:endParaRPr lang="de-CH" dirty="0"/>
          </a:p>
        </p:txBody>
      </p:sp>
      <p:sp>
        <p:nvSpPr>
          <p:cNvPr id="5" name="Espace réservé du pied de page 4"/>
          <p:cNvSpPr>
            <a:spLocks noGrp="1"/>
          </p:cNvSpPr>
          <p:nvPr>
            <p:ph type="ftr" sz="quarter" idx="11"/>
          </p:nvPr>
        </p:nvSpPr>
        <p:spPr/>
        <p:txBody>
          <a:bodyPr/>
          <a:lstStyle/>
          <a:p>
            <a:r>
              <a:rPr lang="de-CH" smtClean="0"/>
              <a:t>Basellandschaftliche Richtervereinigung BLRV</a:t>
            </a:r>
            <a:endParaRPr lang="de-CH" dirty="0"/>
          </a:p>
        </p:txBody>
      </p:sp>
      <p:sp>
        <p:nvSpPr>
          <p:cNvPr id="6" name="Espace réservé du numéro de diapositive 5"/>
          <p:cNvSpPr>
            <a:spLocks noGrp="1"/>
          </p:cNvSpPr>
          <p:nvPr>
            <p:ph type="sldNum" sz="quarter" idx="12"/>
          </p:nvPr>
        </p:nvSpPr>
        <p:spPr/>
        <p:txBody>
          <a:bodyPr/>
          <a:lstStyle/>
          <a:p>
            <a:endParaRPr lang="de-CH" dirty="0"/>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74667221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187" userDrawn="1">
          <p15:clr>
            <a:srgbClr val="FBAE40"/>
          </p15:clr>
        </p15:guide>
        <p15:guide id="2" pos="18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p:cNvSpPr>
            <a:spLocks noGrp="1"/>
          </p:cNvSpPr>
          <p:nvPr>
            <p:ph type="dt" sz="half" idx="10"/>
          </p:nvPr>
        </p:nvSpPr>
        <p:spPr/>
        <p:txBody>
          <a:bodyPr/>
          <a:lstStyle>
            <a:lvl1pPr>
              <a:defRPr/>
            </a:lvl1pPr>
          </a:lstStyle>
          <a:p>
            <a:fld id="{9E4DC6DC-FC06-4929-AF31-021D295AAB0A}" type="datetime1">
              <a:rPr lang="de-DE" smtClean="0"/>
              <a:t>13.06.2023</a:t>
            </a:fld>
            <a:endParaRPr lang="de-CH" dirty="0"/>
          </a:p>
        </p:txBody>
      </p:sp>
      <p:sp>
        <p:nvSpPr>
          <p:cNvPr id="5" name="Espace réservé du pied de page 4"/>
          <p:cNvSpPr>
            <a:spLocks noGrp="1"/>
          </p:cNvSpPr>
          <p:nvPr>
            <p:ph type="ftr" sz="quarter" idx="11"/>
          </p:nvPr>
        </p:nvSpPr>
        <p:spPr/>
        <p:txBody>
          <a:bodyPr/>
          <a:lstStyle/>
          <a:p>
            <a:r>
              <a:rPr lang="de-CH" smtClean="0"/>
              <a:t>Basellandschaftliche Richtervereinigung BLRV</a:t>
            </a:r>
            <a:endParaRPr lang="de-CH" dirty="0"/>
          </a:p>
        </p:txBody>
      </p:sp>
      <p:sp>
        <p:nvSpPr>
          <p:cNvPr id="6" name="Espace réservé du numéro de diapositive 5"/>
          <p:cNvSpPr>
            <a:spLocks noGrp="1"/>
          </p:cNvSpPr>
          <p:nvPr>
            <p:ph type="sldNum" sz="quarter" idx="12"/>
          </p:nvPr>
        </p:nvSpPr>
        <p:spPr/>
        <p:txBody>
          <a:bodyPr/>
          <a:lstStyle/>
          <a:p>
            <a:fld id="{1E8154F2-BAD4-4B71-9B60-DF9FF23C2429}" type="slidenum">
              <a:rPr lang="de-CH" smtClean="0"/>
              <a:t>‹Nr.›</a:t>
            </a:fld>
            <a:endParaRPr lang="de-CH"/>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25613912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CH"/>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p:cNvSpPr>
            <a:spLocks noGrp="1"/>
          </p:cNvSpPr>
          <p:nvPr>
            <p:ph type="dt" sz="half" idx="10"/>
          </p:nvPr>
        </p:nvSpPr>
        <p:spPr/>
        <p:txBody>
          <a:bodyPr/>
          <a:lstStyle>
            <a:lvl1pPr>
              <a:defRPr/>
            </a:lvl1pPr>
          </a:lstStyle>
          <a:p>
            <a:fld id="{E7F334DB-CD89-4636-84E3-3CB927E31EEC}" type="datetime1">
              <a:rPr lang="de-DE" smtClean="0"/>
              <a:t>13.06.2023</a:t>
            </a:fld>
            <a:endParaRPr lang="de-CH" dirty="0"/>
          </a:p>
        </p:txBody>
      </p:sp>
      <p:sp>
        <p:nvSpPr>
          <p:cNvPr id="5" name="Espace réservé du pied de page 4"/>
          <p:cNvSpPr>
            <a:spLocks noGrp="1"/>
          </p:cNvSpPr>
          <p:nvPr>
            <p:ph type="ftr" sz="quarter" idx="11"/>
          </p:nvPr>
        </p:nvSpPr>
        <p:spPr/>
        <p:txBody>
          <a:bodyPr/>
          <a:lstStyle/>
          <a:p>
            <a:r>
              <a:rPr lang="de-CH" smtClean="0"/>
              <a:t>Basellandschaftliche Richtervereinigung BLRV</a:t>
            </a:r>
            <a:endParaRPr lang="de-CH" dirty="0"/>
          </a:p>
        </p:txBody>
      </p:sp>
      <p:sp>
        <p:nvSpPr>
          <p:cNvPr id="6" name="Espace réservé du numéro de diapositive 5"/>
          <p:cNvSpPr>
            <a:spLocks noGrp="1"/>
          </p:cNvSpPr>
          <p:nvPr>
            <p:ph type="sldNum" sz="quarter" idx="12"/>
          </p:nvPr>
        </p:nvSpPr>
        <p:spPr/>
        <p:txBody>
          <a:bodyPr/>
          <a:lstStyle/>
          <a:p>
            <a:fld id="{1E8154F2-BAD4-4B71-9B60-DF9FF23C2429}" type="slidenum">
              <a:rPr lang="de-CH" smtClean="0"/>
              <a:t>‹Nr.›</a:t>
            </a:fld>
            <a:endParaRPr lang="de-CH"/>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285260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e la date 3"/>
          <p:cNvSpPr>
            <a:spLocks noGrp="1"/>
          </p:cNvSpPr>
          <p:nvPr>
            <p:ph type="dt" sz="half" idx="10"/>
          </p:nvPr>
        </p:nvSpPr>
        <p:spPr/>
        <p:txBody>
          <a:bodyPr/>
          <a:lstStyle>
            <a:lvl1pPr>
              <a:defRPr/>
            </a:lvl1pPr>
          </a:lstStyle>
          <a:p>
            <a:fld id="{724A1313-8C86-4A1A-A56F-156367CD6CF1}" type="datetime1">
              <a:rPr lang="de-DE" smtClean="0"/>
              <a:t>13.06.2023</a:t>
            </a:fld>
            <a:endParaRPr lang="de-CH" dirty="0"/>
          </a:p>
        </p:txBody>
      </p:sp>
      <p:sp>
        <p:nvSpPr>
          <p:cNvPr id="5" name="Espace réservé du pied de page 4"/>
          <p:cNvSpPr>
            <a:spLocks noGrp="1"/>
          </p:cNvSpPr>
          <p:nvPr>
            <p:ph type="ftr" sz="quarter" idx="11"/>
          </p:nvPr>
        </p:nvSpPr>
        <p:spPr/>
        <p:txBody>
          <a:bodyPr/>
          <a:lstStyle/>
          <a:p>
            <a:r>
              <a:rPr lang="de-CH" smtClean="0"/>
              <a:t>Basellandschaftliche Richtervereinigung BLRV</a:t>
            </a:r>
            <a:endParaRPr lang="de-CH" dirty="0"/>
          </a:p>
        </p:txBody>
      </p:sp>
      <p:sp>
        <p:nvSpPr>
          <p:cNvPr id="6" name="Espace réservé du numéro de diapositive 5"/>
          <p:cNvSpPr>
            <a:spLocks noGrp="1"/>
          </p:cNvSpPr>
          <p:nvPr>
            <p:ph type="sldNum" sz="quarter" idx="12"/>
          </p:nvPr>
        </p:nvSpPr>
        <p:spPr/>
        <p:txBody>
          <a:bodyPr/>
          <a:lstStyle/>
          <a:p>
            <a:fld id="{1E8154F2-BAD4-4B71-9B60-DF9FF23C2429}" type="slidenum">
              <a:rPr lang="de-CH" smtClean="0"/>
              <a:t>‹Nr.›</a:t>
            </a:fld>
            <a:endParaRPr lang="de-CH"/>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16030371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CH"/>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fld id="{53D87789-7BF1-4558-9FB3-66EAC30D5622}" type="datetime1">
              <a:rPr lang="de-DE" smtClean="0"/>
              <a:t>13.06.2023</a:t>
            </a:fld>
            <a:endParaRPr lang="de-CH" dirty="0"/>
          </a:p>
        </p:txBody>
      </p:sp>
      <p:sp>
        <p:nvSpPr>
          <p:cNvPr id="5" name="Espace réservé du pied de page 4"/>
          <p:cNvSpPr>
            <a:spLocks noGrp="1"/>
          </p:cNvSpPr>
          <p:nvPr>
            <p:ph type="ftr" sz="quarter" idx="11"/>
          </p:nvPr>
        </p:nvSpPr>
        <p:spPr/>
        <p:txBody>
          <a:bodyPr/>
          <a:lstStyle/>
          <a:p>
            <a:r>
              <a:rPr lang="de-CH" smtClean="0"/>
              <a:t>Basellandschaftliche Richtervereinigung BLRV</a:t>
            </a:r>
            <a:endParaRPr lang="de-CH" dirty="0"/>
          </a:p>
        </p:txBody>
      </p:sp>
      <p:sp>
        <p:nvSpPr>
          <p:cNvPr id="6" name="Espace réservé du numéro de diapositive 5"/>
          <p:cNvSpPr>
            <a:spLocks noGrp="1"/>
          </p:cNvSpPr>
          <p:nvPr>
            <p:ph type="sldNum" sz="quarter" idx="12"/>
          </p:nvPr>
        </p:nvSpPr>
        <p:spPr/>
        <p:txBody>
          <a:bodyPr/>
          <a:lstStyle/>
          <a:p>
            <a:fld id="{1E8154F2-BAD4-4B71-9B60-DF9FF23C2429}" type="slidenum">
              <a:rPr lang="de-CH" smtClean="0"/>
              <a:t>‹Nr.›</a:t>
            </a:fld>
            <a:endParaRPr lang="de-CH"/>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25169423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CH"/>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5" name="Espace réservé de la date 4"/>
          <p:cNvSpPr>
            <a:spLocks noGrp="1"/>
          </p:cNvSpPr>
          <p:nvPr>
            <p:ph type="dt" sz="half" idx="10"/>
          </p:nvPr>
        </p:nvSpPr>
        <p:spPr/>
        <p:txBody>
          <a:bodyPr/>
          <a:lstStyle>
            <a:lvl1pPr>
              <a:defRPr/>
            </a:lvl1pPr>
          </a:lstStyle>
          <a:p>
            <a:fld id="{5BA57FB9-B10F-413B-974E-AD13180E975F}" type="datetime1">
              <a:rPr lang="de-DE" smtClean="0"/>
              <a:t>13.06.2023</a:t>
            </a:fld>
            <a:endParaRPr lang="de-CH" dirty="0"/>
          </a:p>
        </p:txBody>
      </p:sp>
      <p:sp>
        <p:nvSpPr>
          <p:cNvPr id="6" name="Espace réservé du pied de page 5"/>
          <p:cNvSpPr>
            <a:spLocks noGrp="1"/>
          </p:cNvSpPr>
          <p:nvPr>
            <p:ph type="ftr" sz="quarter" idx="11"/>
          </p:nvPr>
        </p:nvSpPr>
        <p:spPr/>
        <p:txBody>
          <a:bodyPr/>
          <a:lstStyle/>
          <a:p>
            <a:r>
              <a:rPr lang="de-CH" smtClean="0"/>
              <a:t>Basellandschaftliche Richtervereinigung BLRV</a:t>
            </a:r>
            <a:endParaRPr lang="de-CH" dirty="0"/>
          </a:p>
        </p:txBody>
      </p:sp>
      <p:sp>
        <p:nvSpPr>
          <p:cNvPr id="7" name="Espace réservé du numéro de diapositive 6"/>
          <p:cNvSpPr>
            <a:spLocks noGrp="1"/>
          </p:cNvSpPr>
          <p:nvPr>
            <p:ph type="sldNum" sz="quarter" idx="12"/>
          </p:nvPr>
        </p:nvSpPr>
        <p:spPr/>
        <p:txBody>
          <a:bodyPr/>
          <a:lstStyle/>
          <a:p>
            <a:fld id="{1E8154F2-BAD4-4B71-9B60-DF9FF23C2429}" type="slidenum">
              <a:rPr lang="de-CH" smtClean="0"/>
              <a:t>‹Nr.›</a:t>
            </a:fld>
            <a:endParaRPr lang="de-CH"/>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40343959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CH"/>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7" name="Espace réservé de la date 6"/>
          <p:cNvSpPr>
            <a:spLocks noGrp="1"/>
          </p:cNvSpPr>
          <p:nvPr>
            <p:ph type="dt" sz="half" idx="10"/>
          </p:nvPr>
        </p:nvSpPr>
        <p:spPr/>
        <p:txBody>
          <a:bodyPr/>
          <a:lstStyle>
            <a:lvl1pPr>
              <a:defRPr/>
            </a:lvl1pPr>
          </a:lstStyle>
          <a:p>
            <a:fld id="{A13CEA3A-C646-4D99-A100-4BDAF897A861}" type="datetime1">
              <a:rPr lang="de-DE" smtClean="0"/>
              <a:t>13.06.2023</a:t>
            </a:fld>
            <a:endParaRPr lang="de-CH" dirty="0"/>
          </a:p>
        </p:txBody>
      </p:sp>
      <p:sp>
        <p:nvSpPr>
          <p:cNvPr id="8" name="Espace réservé du pied de page 7"/>
          <p:cNvSpPr>
            <a:spLocks noGrp="1"/>
          </p:cNvSpPr>
          <p:nvPr>
            <p:ph type="ftr" sz="quarter" idx="11"/>
          </p:nvPr>
        </p:nvSpPr>
        <p:spPr/>
        <p:txBody>
          <a:bodyPr/>
          <a:lstStyle/>
          <a:p>
            <a:r>
              <a:rPr lang="de-CH" smtClean="0"/>
              <a:t>Basellandschaftliche Richtervereinigung BLRV</a:t>
            </a:r>
            <a:endParaRPr lang="de-CH" dirty="0"/>
          </a:p>
        </p:txBody>
      </p:sp>
      <p:sp>
        <p:nvSpPr>
          <p:cNvPr id="9" name="Espace réservé du numéro de diapositive 8"/>
          <p:cNvSpPr>
            <a:spLocks noGrp="1"/>
          </p:cNvSpPr>
          <p:nvPr>
            <p:ph type="sldNum" sz="quarter" idx="12"/>
          </p:nvPr>
        </p:nvSpPr>
        <p:spPr/>
        <p:txBody>
          <a:bodyPr/>
          <a:lstStyle/>
          <a:p>
            <a:fld id="{1E8154F2-BAD4-4B71-9B60-DF9FF23C2429}" type="slidenum">
              <a:rPr lang="de-CH" smtClean="0"/>
              <a:t>‹Nr.›</a:t>
            </a:fld>
            <a:endParaRPr lang="de-CH"/>
          </a:p>
        </p:txBody>
      </p:sp>
      <p:pic>
        <p:nvPicPr>
          <p:cNvPr id="11" name="Grafik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37032268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CH"/>
          </a:p>
        </p:txBody>
      </p:sp>
      <p:sp>
        <p:nvSpPr>
          <p:cNvPr id="3" name="Espace réservé de la date 2"/>
          <p:cNvSpPr>
            <a:spLocks noGrp="1"/>
          </p:cNvSpPr>
          <p:nvPr>
            <p:ph type="dt" sz="half" idx="10"/>
          </p:nvPr>
        </p:nvSpPr>
        <p:spPr/>
        <p:txBody>
          <a:bodyPr/>
          <a:lstStyle>
            <a:lvl1pPr>
              <a:defRPr/>
            </a:lvl1pPr>
          </a:lstStyle>
          <a:p>
            <a:fld id="{3BAF7F24-D0C4-444A-84D3-8CDA14AF91BC}" type="datetime1">
              <a:rPr lang="de-DE" smtClean="0"/>
              <a:t>13.06.2023</a:t>
            </a:fld>
            <a:endParaRPr lang="de-CH" dirty="0"/>
          </a:p>
        </p:txBody>
      </p:sp>
      <p:sp>
        <p:nvSpPr>
          <p:cNvPr id="4" name="Espace réservé du pied de page 3"/>
          <p:cNvSpPr>
            <a:spLocks noGrp="1"/>
          </p:cNvSpPr>
          <p:nvPr>
            <p:ph type="ftr" sz="quarter" idx="11"/>
          </p:nvPr>
        </p:nvSpPr>
        <p:spPr/>
        <p:txBody>
          <a:bodyPr/>
          <a:lstStyle/>
          <a:p>
            <a:r>
              <a:rPr lang="de-CH" smtClean="0"/>
              <a:t>Basellandschaftliche Richtervereinigung BLRV</a:t>
            </a:r>
            <a:endParaRPr lang="de-CH" dirty="0"/>
          </a:p>
        </p:txBody>
      </p:sp>
      <p:sp>
        <p:nvSpPr>
          <p:cNvPr id="5" name="Espace réservé du numéro de diapositive 4"/>
          <p:cNvSpPr>
            <a:spLocks noGrp="1"/>
          </p:cNvSpPr>
          <p:nvPr>
            <p:ph type="sldNum" sz="quarter" idx="12"/>
          </p:nvPr>
        </p:nvSpPr>
        <p:spPr/>
        <p:txBody>
          <a:bodyPr/>
          <a:lstStyle/>
          <a:p>
            <a:fld id="{1E8154F2-BAD4-4B71-9B60-DF9FF23C2429}" type="slidenum">
              <a:rPr lang="de-CH" smtClean="0"/>
              <a:t>‹Nr.›</a:t>
            </a:fld>
            <a:endParaRPr lang="de-CH"/>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17418540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C9B37602-82BC-4DE4-AEAF-9001F06B3BFD}" type="datetime1">
              <a:rPr lang="de-DE" smtClean="0"/>
              <a:t>13.06.2023</a:t>
            </a:fld>
            <a:endParaRPr lang="de-CH" dirty="0"/>
          </a:p>
        </p:txBody>
      </p:sp>
      <p:sp>
        <p:nvSpPr>
          <p:cNvPr id="3" name="Espace réservé du pied de page 2"/>
          <p:cNvSpPr>
            <a:spLocks noGrp="1"/>
          </p:cNvSpPr>
          <p:nvPr>
            <p:ph type="ftr" sz="quarter" idx="11"/>
          </p:nvPr>
        </p:nvSpPr>
        <p:spPr/>
        <p:txBody>
          <a:bodyPr/>
          <a:lstStyle/>
          <a:p>
            <a:r>
              <a:rPr lang="de-CH" smtClean="0"/>
              <a:t>Basellandschaftliche Richtervereinigung BLRV</a:t>
            </a:r>
            <a:endParaRPr lang="de-CH" dirty="0"/>
          </a:p>
        </p:txBody>
      </p:sp>
      <p:sp>
        <p:nvSpPr>
          <p:cNvPr id="4" name="Espace réservé du numéro de diapositive 3"/>
          <p:cNvSpPr>
            <a:spLocks noGrp="1"/>
          </p:cNvSpPr>
          <p:nvPr>
            <p:ph type="sldNum" sz="quarter" idx="12"/>
          </p:nvPr>
        </p:nvSpPr>
        <p:spPr/>
        <p:txBody>
          <a:bodyPr/>
          <a:lstStyle/>
          <a:p>
            <a:fld id="{1E8154F2-BAD4-4B71-9B60-DF9FF23C2429}" type="slidenum">
              <a:rPr lang="de-CH" smtClean="0"/>
              <a:t>‹Nr.›</a:t>
            </a:fld>
            <a:endParaRPr lang="de-CH"/>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1839902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CH"/>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fld id="{DF566EE2-8C7A-4EF0-BE40-CC9F9A8BC9A3}" type="datetime1">
              <a:rPr lang="de-DE" smtClean="0"/>
              <a:t>13.06.2023</a:t>
            </a:fld>
            <a:endParaRPr lang="de-CH" dirty="0"/>
          </a:p>
        </p:txBody>
      </p:sp>
      <p:sp>
        <p:nvSpPr>
          <p:cNvPr id="6" name="Espace réservé du pied de page 5"/>
          <p:cNvSpPr>
            <a:spLocks noGrp="1"/>
          </p:cNvSpPr>
          <p:nvPr>
            <p:ph type="ftr" sz="quarter" idx="11"/>
          </p:nvPr>
        </p:nvSpPr>
        <p:spPr/>
        <p:txBody>
          <a:bodyPr/>
          <a:lstStyle/>
          <a:p>
            <a:r>
              <a:rPr lang="de-CH" smtClean="0"/>
              <a:t>Basellandschaftliche Richtervereinigung BLRV</a:t>
            </a:r>
            <a:endParaRPr lang="de-CH" dirty="0"/>
          </a:p>
        </p:txBody>
      </p:sp>
      <p:sp>
        <p:nvSpPr>
          <p:cNvPr id="7" name="Espace réservé du numéro de diapositive 6"/>
          <p:cNvSpPr>
            <a:spLocks noGrp="1"/>
          </p:cNvSpPr>
          <p:nvPr>
            <p:ph type="sldNum" sz="quarter" idx="12"/>
          </p:nvPr>
        </p:nvSpPr>
        <p:spPr/>
        <p:txBody>
          <a:bodyPr/>
          <a:lstStyle/>
          <a:p>
            <a:fld id="{1E8154F2-BAD4-4B71-9B60-DF9FF23C2429}" type="slidenum">
              <a:rPr lang="de-CH" smtClean="0"/>
              <a:t>‹Nr.›</a:t>
            </a:fld>
            <a:endParaRPr lang="de-CH"/>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1511402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CH"/>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lvl1pPr>
              <a:defRPr/>
            </a:lvl1pPr>
          </a:lstStyle>
          <a:p>
            <a:fld id="{B0C00FDB-CF77-4AC5-9331-18DF2B923DE2}" type="datetime1">
              <a:rPr lang="de-DE" smtClean="0"/>
              <a:t>13.06.2023</a:t>
            </a:fld>
            <a:endParaRPr lang="de-CH" dirty="0"/>
          </a:p>
        </p:txBody>
      </p:sp>
      <p:sp>
        <p:nvSpPr>
          <p:cNvPr id="6" name="Espace réservé du pied de page 5"/>
          <p:cNvSpPr>
            <a:spLocks noGrp="1"/>
          </p:cNvSpPr>
          <p:nvPr>
            <p:ph type="ftr" sz="quarter" idx="11"/>
          </p:nvPr>
        </p:nvSpPr>
        <p:spPr/>
        <p:txBody>
          <a:bodyPr/>
          <a:lstStyle/>
          <a:p>
            <a:r>
              <a:rPr lang="de-CH" smtClean="0"/>
              <a:t>Basellandschaftliche Richtervereinigung BLRV</a:t>
            </a:r>
            <a:endParaRPr lang="de-CH" dirty="0"/>
          </a:p>
        </p:txBody>
      </p:sp>
      <p:sp>
        <p:nvSpPr>
          <p:cNvPr id="7" name="Espace réservé du numéro de diapositive 6"/>
          <p:cNvSpPr>
            <a:spLocks noGrp="1"/>
          </p:cNvSpPr>
          <p:nvPr>
            <p:ph type="sldNum" sz="quarter" idx="12"/>
          </p:nvPr>
        </p:nvSpPr>
        <p:spPr/>
        <p:txBody>
          <a:bodyPr/>
          <a:lstStyle/>
          <a:p>
            <a:fld id="{1E8154F2-BAD4-4B71-9B60-DF9FF23C2429}" type="slidenum">
              <a:rPr lang="de-CH" smtClean="0"/>
              <a:t>‹Nr.›</a:t>
            </a:fld>
            <a:endParaRPr lang="de-CH"/>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2" y="308068"/>
            <a:ext cx="1524000" cy="476250"/>
          </a:xfrm>
          <a:prstGeom prst="rect">
            <a:avLst/>
          </a:prstGeom>
        </p:spPr>
      </p:pic>
    </p:spTree>
    <p:extLst>
      <p:ext uri="{BB962C8B-B14F-4D97-AF65-F5344CB8AC3E}">
        <p14:creationId xmlns:p14="http://schemas.microsoft.com/office/powerpoint/2010/main" val="31514596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CH"/>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de-CH"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B49B6-5660-406E-9167-4E5FF3B12F84}" type="datetime1">
              <a:rPr lang="de-DE" smtClean="0"/>
              <a:t>13.06.2023</a:t>
            </a:fld>
            <a:endParaRPr lang="de-CH"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Basellandschaftliche Richtervereinigung BLRV</a:t>
            </a:r>
            <a:endParaRPr lang="de-CH"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154F2-BAD4-4B71-9B60-DF9FF23C2429}" type="slidenum">
              <a:rPr lang="de-CH" smtClean="0"/>
              <a:t>‹Nr.›</a:t>
            </a:fld>
            <a:endParaRPr lang="de-CH"/>
          </a:p>
        </p:txBody>
      </p:sp>
    </p:spTree>
    <p:extLst>
      <p:ext uri="{BB962C8B-B14F-4D97-AF65-F5344CB8AC3E}">
        <p14:creationId xmlns:p14="http://schemas.microsoft.com/office/powerpoint/2010/main" val="292936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thik@svr-asm.ch"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svr-asm.ch/"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vr-asm.ch/"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CBE8-C7F7-4D4A-A047-0FC3543BFF38}"/>
              </a:ext>
            </a:extLst>
          </p:cNvPr>
          <p:cNvSpPr>
            <a:spLocks noGrp="1"/>
          </p:cNvSpPr>
          <p:nvPr>
            <p:ph type="ctrTitle"/>
          </p:nvPr>
        </p:nvSpPr>
        <p:spPr>
          <a:xfrm>
            <a:off x="1524000" y="1143000"/>
            <a:ext cx="9144000" cy="1382486"/>
          </a:xfrm>
        </p:spPr>
        <p:txBody>
          <a:bodyPr>
            <a:normAutofit/>
          </a:bodyPr>
          <a:lstStyle/>
          <a:p>
            <a:r>
              <a:rPr lang="en-US" dirty="0" err="1" smtClean="0">
                <a:latin typeface="Times New Roman" panose="02020603050405020304" pitchFamily="18" charset="0"/>
                <a:cs typeface="Times New Roman" panose="02020603050405020304" pitchFamily="18" charset="0"/>
              </a:rPr>
              <a:t>Richterliche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Ethik</a:t>
            </a:r>
            <a:endParaRPr lang="de-CH" dirty="0">
              <a:latin typeface="Times New Roman" panose="02020603050405020304" pitchFamily="18" charset="0"/>
              <a:cs typeface="Times New Roman" panose="02020603050405020304" pitchFamily="18" charset="0"/>
            </a:endParaRPr>
          </a:p>
        </p:txBody>
      </p:sp>
      <p:sp>
        <p:nvSpPr>
          <p:cNvPr id="4" name="Titre 1">
            <a:extLst>
              <a:ext uri="{FF2B5EF4-FFF2-40B4-BE49-F238E27FC236}">
                <a16:creationId xmlns:a16="http://schemas.microsoft.com/office/drawing/2014/main" id="{F1910D1D-3BF1-45E8-BF58-E96709CAB390}"/>
              </a:ext>
            </a:extLst>
          </p:cNvPr>
          <p:cNvSpPr txBox="1">
            <a:spLocks/>
          </p:cNvSpPr>
          <p:nvPr/>
        </p:nvSpPr>
        <p:spPr>
          <a:xfrm>
            <a:off x="1524000" y="1371745"/>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CH" dirty="0"/>
              <a:t/>
            </a:r>
            <a:br>
              <a:rPr lang="de-CH" dirty="0"/>
            </a:br>
            <a:endParaRPr lang="de-CH" dirty="0"/>
          </a:p>
        </p:txBody>
      </p:sp>
      <p:sp>
        <p:nvSpPr>
          <p:cNvPr id="5" name="Sous-titre 2">
            <a:extLst>
              <a:ext uri="{FF2B5EF4-FFF2-40B4-BE49-F238E27FC236}">
                <a16:creationId xmlns:a16="http://schemas.microsoft.com/office/drawing/2014/main" id="{0C994077-5050-4B17-BE33-E58D9DC46DE0}"/>
              </a:ext>
            </a:extLst>
          </p:cNvPr>
          <p:cNvSpPr>
            <a:spLocks noGrp="1"/>
          </p:cNvSpPr>
          <p:nvPr>
            <p:ph type="subTitle" idx="1"/>
          </p:nvPr>
        </p:nvSpPr>
        <p:spPr>
          <a:xfrm>
            <a:off x="2198914" y="3037113"/>
            <a:ext cx="8305799" cy="3178629"/>
          </a:xfrm>
        </p:spPr>
        <p:txBody>
          <a:bodyPr>
            <a:normAutofit fontScale="85000" lnSpcReduction="20000"/>
          </a:bodyPr>
          <a:lstStyle/>
          <a:p>
            <a:r>
              <a:rPr lang="de-CH" sz="3900" dirty="0">
                <a:latin typeface="Times New Roman" panose="02020603050405020304" pitchFamily="18" charset="0"/>
                <a:cs typeface="Times New Roman" panose="02020603050405020304" pitchFamily="18" charset="0"/>
              </a:rPr>
              <a:t>Marcel </a:t>
            </a:r>
            <a:r>
              <a:rPr lang="de-CH" sz="3900" dirty="0" smtClean="0">
                <a:latin typeface="Times New Roman" panose="02020603050405020304" pitchFamily="18" charset="0"/>
                <a:cs typeface="Times New Roman" panose="02020603050405020304" pitchFamily="18" charset="0"/>
              </a:rPr>
              <a:t>Ogg</a:t>
            </a:r>
          </a:p>
          <a:p>
            <a:pPr>
              <a:spcBef>
                <a:spcPts val="0"/>
              </a:spcBef>
            </a:pPr>
            <a:endParaRPr lang="de-CH" dirty="0" smtClean="0">
              <a:latin typeface="Times New Roman" panose="02020603050405020304" pitchFamily="18" charset="0"/>
              <a:cs typeface="Times New Roman" panose="02020603050405020304" pitchFamily="18" charset="0"/>
            </a:endParaRPr>
          </a:p>
          <a:p>
            <a:r>
              <a:rPr lang="de-CH" dirty="0" smtClean="0">
                <a:latin typeface="Times New Roman" panose="02020603050405020304" pitchFamily="18" charset="0"/>
                <a:cs typeface="Times New Roman" panose="02020603050405020304" pitchFamily="18" charset="0"/>
              </a:rPr>
              <a:t>Dr. iur., Vizepräsident Obergericht Thurgau</a:t>
            </a:r>
          </a:p>
          <a:p>
            <a:pPr>
              <a:lnSpc>
                <a:spcPct val="160000"/>
              </a:lnSpc>
              <a:spcBef>
                <a:spcPts val="1200"/>
              </a:spcBef>
              <a:spcAft>
                <a:spcPts val="600"/>
              </a:spcAft>
            </a:pPr>
            <a:r>
              <a:rPr lang="de-CH" dirty="0" smtClean="0">
                <a:latin typeface="Times New Roman" panose="02020603050405020304" pitchFamily="18" charset="0"/>
                <a:cs typeface="Times New Roman" panose="02020603050405020304" pitchFamily="18" charset="0"/>
              </a:rPr>
              <a:t>Präsident der Ethikkommission und Vorstandsmitglied </a:t>
            </a:r>
          </a:p>
          <a:p>
            <a:pPr>
              <a:lnSpc>
                <a:spcPct val="120000"/>
              </a:lnSpc>
              <a:spcBef>
                <a:spcPts val="0"/>
              </a:spcBef>
              <a:spcAft>
                <a:spcPts val="600"/>
              </a:spcAft>
            </a:pPr>
            <a:r>
              <a:rPr lang="de-CH" dirty="0" smtClean="0">
                <a:latin typeface="Times New Roman" panose="02020603050405020304" pitchFamily="18" charset="0"/>
                <a:cs typeface="Times New Roman" panose="02020603050405020304" pitchFamily="18" charset="0"/>
              </a:rPr>
              <a:t>Schweizerische Vereinigung der Richterinnen und Richter SVR-ASM</a:t>
            </a:r>
          </a:p>
          <a:p>
            <a:endParaRPr lang="de-CH" dirty="0">
              <a:latin typeface="Times New Roman" panose="02020603050405020304" pitchFamily="18" charset="0"/>
              <a:cs typeface="Times New Roman" panose="02020603050405020304" pitchFamily="18" charset="0"/>
            </a:endParaRPr>
          </a:p>
          <a:p>
            <a:r>
              <a:rPr lang="de-CH" dirty="0" smtClean="0">
                <a:latin typeface="Times New Roman" panose="02020603050405020304" pitchFamily="18" charset="0"/>
                <a:cs typeface="Times New Roman" panose="02020603050405020304" pitchFamily="18" charset="0"/>
              </a:rPr>
              <a:t>Freitag, 16.</a:t>
            </a:r>
            <a:r>
              <a:rPr lang="de-CH" dirty="0">
                <a:latin typeface="Times New Roman" panose="02020603050405020304" pitchFamily="18" charset="0"/>
                <a:cs typeface="Times New Roman" panose="02020603050405020304" pitchFamily="18" charset="0"/>
              </a:rPr>
              <a:t> </a:t>
            </a:r>
            <a:r>
              <a:rPr lang="de-CH" dirty="0" smtClean="0">
                <a:latin typeface="Times New Roman" panose="02020603050405020304" pitchFamily="18" charset="0"/>
                <a:cs typeface="Times New Roman" panose="02020603050405020304" pitchFamily="18" charset="0"/>
              </a:rPr>
              <a:t>Juni 2023</a:t>
            </a:r>
            <a:endParaRPr lang="de-CH" dirty="0">
              <a:latin typeface="Times New Roman" panose="02020603050405020304" pitchFamily="18" charset="0"/>
              <a:cs typeface="Times New Roman" panose="02020603050405020304" pitchFamily="18" charset="0"/>
            </a:endParaRPr>
          </a:p>
          <a:p>
            <a:r>
              <a:rPr lang="de-CH" dirty="0" smtClean="0">
                <a:latin typeface="Times New Roman" panose="02020603050405020304" pitchFamily="18" charset="0"/>
                <a:cs typeface="Times New Roman" panose="02020603050405020304" pitchFamily="18" charset="0"/>
              </a:rPr>
              <a:t>Basellandschaftliche Richtervereinigung BLRV</a:t>
            </a:r>
            <a:endParaRPr lang="de-CH"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401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p:txBody>
          <a:bodyPr>
            <a:noAutofit/>
          </a:bodyPr>
          <a:lstStyle/>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Ausgangslage analysieren (Stakeholder, Kontext, Rechtsnormen, Ethikcharta etc.)</a:t>
            </a: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Moralische Fragen / Dilemmata identifizieren</a:t>
            </a: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Argumente pro / contra auflisten </a:t>
            </a:r>
            <a:r>
              <a:rPr lang="de-DE" sz="3200" dirty="0" smtClean="0">
                <a:latin typeface="Times New Roman" panose="02020603050405020304" pitchFamily="18" charset="0"/>
                <a:cs typeface="Times New Roman" panose="02020603050405020304" pitchFamily="18" charset="0"/>
              </a:rPr>
              <a:t>und Werte </a:t>
            </a:r>
            <a:r>
              <a:rPr lang="de-DE" sz="3200" dirty="0">
                <a:latin typeface="Times New Roman" panose="02020603050405020304" pitchFamily="18" charset="0"/>
                <a:cs typeface="Times New Roman" panose="02020603050405020304" pitchFamily="18" charset="0"/>
              </a:rPr>
              <a:t>gewichten </a:t>
            </a:r>
            <a:r>
              <a:rPr lang="de-DE" sz="3200" dirty="0" smtClean="0">
                <a:latin typeface="Times New Roman" panose="02020603050405020304" pitchFamily="18" charset="0"/>
                <a:cs typeface="Times New Roman" panose="02020603050405020304" pitchFamily="18" charset="0"/>
              </a:rPr>
              <a:t>/ gegeneinander abwägen</a:t>
            </a:r>
            <a:endParaRPr lang="de-DE" sz="3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Entscheidung / Empfehlung / </a:t>
            </a:r>
            <a:r>
              <a:rPr lang="de-DE" sz="3200" dirty="0" smtClean="0">
                <a:latin typeface="Times New Roman" panose="02020603050405020304" pitchFamily="18" charset="0"/>
                <a:cs typeface="Times New Roman" panose="02020603050405020304" pitchFamily="18" charset="0"/>
              </a:rPr>
              <a:t>allgemeingültige </a:t>
            </a:r>
            <a:r>
              <a:rPr lang="de-DE" sz="3200" dirty="0">
                <a:latin typeface="Times New Roman" panose="02020603050405020304" pitchFamily="18" charset="0"/>
                <a:cs typeface="Times New Roman" panose="02020603050405020304" pitchFamily="18" charset="0"/>
              </a:rPr>
              <a:t>Stellungnahme</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10</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421467" y="312599"/>
            <a:ext cx="9478986"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a:latin typeface="Times New Roman" panose="02020603050405020304" pitchFamily="18" charset="0"/>
                <a:cs typeface="Times New Roman" panose="02020603050405020304" pitchFamily="18" charset="0"/>
              </a:rPr>
              <a:t>Ethische Entscheidungsfindung (Übersicht) </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B4756EAE-BC9D-468C-8655-FFFDB7EBCE03}" type="datetime1">
              <a:rPr lang="de-DE" smtClean="0"/>
              <a:t>13.06.2023</a:t>
            </a:fld>
            <a:endParaRPr lang="de-CH" dirty="0"/>
          </a:p>
        </p:txBody>
      </p:sp>
    </p:spTree>
    <p:extLst>
      <p:ext uri="{BB962C8B-B14F-4D97-AF65-F5344CB8AC3E}">
        <p14:creationId xmlns:p14="http://schemas.microsoft.com/office/powerpoint/2010/main" val="263689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p:txBody>
          <a:bodyPr>
            <a:noAutofit/>
          </a:bodyPr>
          <a:lstStyle/>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Ausgangslage analysieren (Stakeholder, Kontext, Recht / Ethik etc.)</a:t>
            </a: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Moralische Fragen / Dilemmata identifizieren</a:t>
            </a:r>
          </a:p>
          <a:p>
            <a:pPr marL="1428750" lvl="2" indent="-514350">
              <a:buFont typeface="+mj-lt"/>
              <a:buAutoNum type="alphaLcPeriod"/>
            </a:pPr>
            <a:r>
              <a:rPr lang="de-DE" sz="2400" dirty="0">
                <a:latin typeface="Times New Roman" panose="02020603050405020304" pitchFamily="18" charset="0"/>
                <a:cs typeface="Times New Roman" panose="02020603050405020304" pitchFamily="18" charset="0"/>
              </a:rPr>
              <a:t>Handelt es sich um normative Fragen mit Handlungsbezug?</a:t>
            </a:r>
          </a:p>
          <a:p>
            <a:pPr marL="1428750" lvl="2" indent="-514350">
              <a:buFont typeface="+mj-lt"/>
              <a:buAutoNum type="alphaLcPeriod"/>
            </a:pPr>
            <a:r>
              <a:rPr lang="de-DE" sz="2400" dirty="0">
                <a:latin typeface="Times New Roman" panose="02020603050405020304" pitchFamily="18" charset="0"/>
                <a:cs typeface="Times New Roman" panose="02020603050405020304" pitchFamily="18" charset="0"/>
              </a:rPr>
              <a:t>Sind fundamentale </a:t>
            </a:r>
            <a:r>
              <a:rPr lang="de-DE" sz="2400" dirty="0" smtClean="0">
                <a:latin typeface="Times New Roman" panose="02020603050405020304" pitchFamily="18" charset="0"/>
                <a:cs typeface="Times New Roman" panose="02020603050405020304" pitchFamily="18" charset="0"/>
              </a:rPr>
              <a:t>Werte / Güter / Interessen </a:t>
            </a:r>
            <a:r>
              <a:rPr lang="de-DE" sz="2400" dirty="0">
                <a:latin typeface="Times New Roman" panose="02020603050405020304" pitchFamily="18" charset="0"/>
                <a:cs typeface="Times New Roman" panose="02020603050405020304" pitchFamily="18" charset="0"/>
              </a:rPr>
              <a:t>tangiert?</a:t>
            </a:r>
          </a:p>
          <a:p>
            <a:pPr marL="1428750" lvl="2" indent="-514350">
              <a:buFont typeface="+mj-lt"/>
              <a:buAutoNum type="alphaLcPeriod"/>
            </a:pPr>
            <a:r>
              <a:rPr lang="de-DE" sz="2400" dirty="0">
                <a:latin typeface="Times New Roman" panose="02020603050405020304" pitchFamily="18" charset="0"/>
                <a:cs typeface="Times New Roman" panose="02020603050405020304" pitchFamily="18" charset="0"/>
              </a:rPr>
              <a:t>Soll eine allgemeinverbindliche und unparteiliche (kategorische) Antwort gefunden werden?</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11</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421467" y="312599"/>
            <a:ext cx="947898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a:latin typeface="Times New Roman" panose="02020603050405020304" pitchFamily="18" charset="0"/>
                <a:cs typeface="Times New Roman" panose="02020603050405020304" pitchFamily="18" charset="0"/>
              </a:rPr>
              <a:t>Ethische Entscheidungsfindung (1) </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829DCCDE-D3C8-4583-962F-A7B1942E00CE}" type="datetime1">
              <a:rPr lang="de-DE" smtClean="0"/>
              <a:t>13.06.2023</a:t>
            </a:fld>
            <a:endParaRPr lang="de-CH" dirty="0"/>
          </a:p>
        </p:txBody>
      </p:sp>
    </p:spTree>
    <p:extLst>
      <p:ext uri="{BB962C8B-B14F-4D97-AF65-F5344CB8AC3E}">
        <p14:creationId xmlns:p14="http://schemas.microsoft.com/office/powerpoint/2010/main" val="362043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288471" y="2296885"/>
            <a:ext cx="11767457" cy="3646714"/>
          </a:xfrm>
        </p:spPr>
        <p:txBody>
          <a:bodyPr>
            <a:noAutofit/>
          </a:bodyPr>
          <a:lstStyle/>
          <a:p>
            <a:pPr marL="514350" indent="-514350">
              <a:buFont typeface="+mj-lt"/>
              <a:buAutoNum type="arabicPeriod" startAt="3"/>
            </a:pPr>
            <a:r>
              <a:rPr lang="de-DE" dirty="0">
                <a:latin typeface="Times New Roman" panose="02020603050405020304" pitchFamily="18" charset="0"/>
                <a:cs typeface="Times New Roman" panose="02020603050405020304" pitchFamily="18" charset="0"/>
              </a:rPr>
              <a:t>Argumente pro / contra </a:t>
            </a:r>
            <a:r>
              <a:rPr lang="de-DE" dirty="0" smtClean="0">
                <a:latin typeface="Times New Roman" panose="02020603050405020304" pitchFamily="18" charset="0"/>
                <a:cs typeface="Times New Roman" panose="02020603050405020304" pitchFamily="18" charset="0"/>
              </a:rPr>
              <a:t>auflisten und Werte gewichten / gegeneinander abwägen</a:t>
            </a:r>
            <a:endParaRPr lang="de-DE" dirty="0">
              <a:latin typeface="Times New Roman" panose="02020603050405020304" pitchFamily="18" charset="0"/>
              <a:cs typeface="Times New Roman" panose="02020603050405020304" pitchFamily="18" charset="0"/>
            </a:endParaRPr>
          </a:p>
          <a:p>
            <a:pPr marL="914400" lvl="2" indent="0">
              <a:buNone/>
            </a:pPr>
            <a:r>
              <a:rPr lang="de-DE" sz="2800" dirty="0" smtClean="0">
                <a:latin typeface="Times New Roman" panose="02020603050405020304" pitchFamily="18" charset="0"/>
                <a:cs typeface="Times New Roman" panose="02020603050405020304" pitchFamily="18" charset="0"/>
              </a:rPr>
              <a:t>Werte (Values) </a:t>
            </a:r>
            <a:r>
              <a:rPr lang="de-DE" sz="2800" dirty="0">
                <a:latin typeface="Times New Roman" panose="02020603050405020304" pitchFamily="18" charset="0"/>
                <a:cs typeface="Times New Roman" panose="02020603050405020304" pitchFamily="18" charset="0"/>
              </a:rPr>
              <a:t>der Richterethik:</a:t>
            </a:r>
          </a:p>
          <a:p>
            <a:pPr marL="1428750" lvl="2" indent="-514350">
              <a:buFont typeface="+mj-lt"/>
              <a:buAutoNum type="alphaLcPeriod"/>
            </a:pPr>
            <a:r>
              <a:rPr lang="de-DE" sz="2800" dirty="0">
                <a:latin typeface="Times New Roman" panose="02020603050405020304" pitchFamily="18" charset="0"/>
                <a:cs typeface="Times New Roman" panose="02020603050405020304" pitchFamily="18" charset="0"/>
              </a:rPr>
              <a:t>Richterliche </a:t>
            </a:r>
            <a:r>
              <a:rPr lang="de-DE" sz="2800" dirty="0" smtClean="0">
                <a:latin typeface="Times New Roman" panose="02020603050405020304" pitchFamily="18" charset="0"/>
                <a:cs typeface="Times New Roman" panose="02020603050405020304" pitchFamily="18" charset="0"/>
              </a:rPr>
              <a:t>Unabhängigkeit (BV 30 I, 191c; EMRK 6 I; UNO-Pakt II)</a:t>
            </a:r>
            <a:endParaRPr lang="de-DE" sz="2800" dirty="0">
              <a:latin typeface="Times New Roman" panose="02020603050405020304" pitchFamily="18" charset="0"/>
              <a:cs typeface="Times New Roman" panose="02020603050405020304" pitchFamily="18" charset="0"/>
            </a:endParaRPr>
          </a:p>
          <a:p>
            <a:pPr marL="1428750" lvl="2" indent="-514350">
              <a:buFont typeface="+mj-lt"/>
              <a:buAutoNum type="alphaLcPeriod"/>
            </a:pPr>
            <a:r>
              <a:rPr lang="de-DE" sz="2800" dirty="0">
                <a:latin typeface="Times New Roman" panose="02020603050405020304" pitchFamily="18" charset="0"/>
                <a:cs typeface="Times New Roman" panose="02020603050405020304" pitchFamily="18" charset="0"/>
              </a:rPr>
              <a:t>Richterliche Unparteilichkeit</a:t>
            </a:r>
          </a:p>
          <a:p>
            <a:pPr marL="1428750" lvl="2" indent="-514350">
              <a:buFont typeface="+mj-lt"/>
              <a:buAutoNum type="alphaLcPeriod"/>
            </a:pPr>
            <a:r>
              <a:rPr lang="de-DE" sz="2800" dirty="0">
                <a:latin typeface="Times New Roman" panose="02020603050405020304" pitchFamily="18" charset="0"/>
                <a:cs typeface="Times New Roman" panose="02020603050405020304" pitchFamily="18" charset="0"/>
              </a:rPr>
              <a:t>Richterliche Integrität (v.a. Fairness)</a:t>
            </a:r>
          </a:p>
          <a:p>
            <a:pPr marL="1428750" lvl="2" indent="-514350">
              <a:buFont typeface="+mj-lt"/>
              <a:buAutoNum type="alphaLcPeriod"/>
            </a:pPr>
            <a:r>
              <a:rPr lang="de-DE" sz="2800" dirty="0">
                <a:latin typeface="Times New Roman" panose="02020603050405020304" pitchFamily="18" charset="0"/>
                <a:cs typeface="Times New Roman" panose="02020603050405020304" pitchFamily="18" charset="0"/>
              </a:rPr>
              <a:t>Richterliche Kompetenz (fachlich, sozial) und Sorgfalt</a:t>
            </a:r>
          </a:p>
          <a:p>
            <a:pPr marL="914400" lvl="2" indent="0">
              <a:buNone/>
            </a:pPr>
            <a:r>
              <a:rPr lang="de-DE" sz="2800" dirty="0" smtClean="0">
                <a:latin typeface="Times New Roman" panose="02020603050405020304" pitchFamily="18" charset="0"/>
                <a:cs typeface="Times New Roman" panose="02020603050405020304" pitchFamily="18" charset="0"/>
              </a:rPr>
              <a:t>e.	=   </a:t>
            </a:r>
            <a:r>
              <a:rPr lang="de-DE" sz="2800" b="1" u="sng" dirty="0" smtClean="0">
                <a:latin typeface="Times New Roman" panose="02020603050405020304" pitchFamily="18" charset="0"/>
                <a:cs typeface="Times New Roman" panose="02020603050405020304" pitchFamily="18" charset="0"/>
              </a:rPr>
              <a:t>Vertrauen</a:t>
            </a:r>
            <a:r>
              <a:rPr lang="de-DE" sz="2800" dirty="0" smtClean="0">
                <a:latin typeface="Times New Roman" panose="02020603050405020304" pitchFamily="18" charset="0"/>
                <a:cs typeface="Times New Roman" panose="02020603050405020304" pitchFamily="18" charset="0"/>
              </a:rPr>
              <a:t> </a:t>
            </a:r>
            <a:r>
              <a:rPr lang="de-DE" sz="2800" dirty="0">
                <a:latin typeface="Times New Roman" panose="02020603050405020304" pitchFamily="18" charset="0"/>
                <a:cs typeface="Times New Roman" panose="02020603050405020304" pitchFamily="18" charset="0"/>
              </a:rPr>
              <a:t>in </a:t>
            </a:r>
            <a:r>
              <a:rPr lang="de-DE" sz="2800" dirty="0" smtClean="0">
                <a:latin typeface="Times New Roman" panose="02020603050405020304" pitchFamily="18" charset="0"/>
                <a:cs typeface="Times New Roman" panose="02020603050405020304" pitchFamily="18" charset="0"/>
              </a:rPr>
              <a:t>Richterin / Richter </a:t>
            </a:r>
            <a:r>
              <a:rPr lang="de-DE" sz="2800" dirty="0">
                <a:latin typeface="Times New Roman" panose="02020603050405020304" pitchFamily="18" charset="0"/>
                <a:cs typeface="Times New Roman" panose="02020603050405020304" pitchFamily="18" charset="0"/>
              </a:rPr>
              <a:t>und </a:t>
            </a:r>
            <a:r>
              <a:rPr lang="de-DE" sz="2800" dirty="0" smtClean="0">
                <a:latin typeface="Times New Roman" panose="02020603050405020304" pitchFamily="18" charset="0"/>
                <a:cs typeface="Times New Roman" panose="02020603050405020304" pitchFamily="18" charset="0"/>
              </a:rPr>
              <a:t>Rechtsprechung</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a:xfrm>
            <a:off x="4038599" y="6356350"/>
            <a:ext cx="4833257" cy="365125"/>
          </a:xfrm>
        </p:spPr>
        <p:txBody>
          <a:bodyPr/>
          <a:lstStyle/>
          <a:p>
            <a:r>
              <a:rPr lang="de-CH" dirty="0"/>
              <a:t>Schweizerische Vereinigung der Richterinnen und Richter SVR-ASM</a:t>
            </a:r>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12</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421467" y="312600"/>
            <a:ext cx="9478986" cy="144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a:latin typeface="Times New Roman" panose="02020603050405020304" pitchFamily="18" charset="0"/>
                <a:cs typeface="Times New Roman" panose="02020603050405020304" pitchFamily="18" charset="0"/>
              </a:rPr>
              <a:t>Ethische Entscheidungsfindung (</a:t>
            </a:r>
            <a:r>
              <a:rPr lang="de-DE" dirty="0" smtClean="0">
                <a:latin typeface="Times New Roman" panose="02020603050405020304" pitchFamily="18" charset="0"/>
                <a:cs typeface="Times New Roman" panose="02020603050405020304" pitchFamily="18" charset="0"/>
              </a:rPr>
              <a:t>2/1) </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828C687-DBEB-4F9E-BD35-7B1AFDBFEF66}" type="datetime1">
              <a:rPr lang="de-DE" smtClean="0"/>
              <a:t>13.06.2023</a:t>
            </a:fld>
            <a:endParaRPr lang="de-CH" dirty="0"/>
          </a:p>
        </p:txBody>
      </p:sp>
    </p:spTree>
    <p:extLst>
      <p:ext uri="{BB962C8B-B14F-4D97-AF65-F5344CB8AC3E}">
        <p14:creationId xmlns:p14="http://schemas.microsoft.com/office/powerpoint/2010/main" val="372873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968829" y="1774372"/>
            <a:ext cx="10287001" cy="4278085"/>
          </a:xfrm>
        </p:spPr>
        <p:txBody>
          <a:bodyPr>
            <a:noAutofit/>
          </a:bodyPr>
          <a:lstStyle/>
          <a:p>
            <a:pPr marL="514350" indent="-514350">
              <a:buFont typeface="+mj-lt"/>
              <a:buAutoNum type="arabicPeriod" startAt="3"/>
            </a:pPr>
            <a:r>
              <a:rPr lang="de-DE" dirty="0">
                <a:latin typeface="Times New Roman" panose="02020603050405020304" pitchFamily="18" charset="0"/>
                <a:cs typeface="Times New Roman" panose="02020603050405020304" pitchFamily="18" charset="0"/>
              </a:rPr>
              <a:t>Argumente pro / contra </a:t>
            </a:r>
            <a:r>
              <a:rPr lang="de-DE" dirty="0" smtClean="0">
                <a:latin typeface="Times New Roman" panose="02020603050405020304" pitchFamily="18" charset="0"/>
                <a:cs typeface="Times New Roman" panose="02020603050405020304" pitchFamily="18" charset="0"/>
              </a:rPr>
              <a:t>auflisten und Werte gewichten / gegeneinander abwägen</a:t>
            </a:r>
            <a:endParaRPr lang="de-DE" dirty="0">
              <a:latin typeface="Times New Roman" panose="02020603050405020304" pitchFamily="18" charset="0"/>
              <a:cs typeface="Times New Roman" panose="02020603050405020304" pitchFamily="18" charset="0"/>
            </a:endParaRPr>
          </a:p>
          <a:p>
            <a:pPr marL="0" lvl="2" indent="0">
              <a:lnSpc>
                <a:spcPts val="3300"/>
              </a:lnSpc>
              <a:buNone/>
            </a:pPr>
            <a:endParaRPr lang="de-DE" sz="2800" dirty="0" smtClean="0">
              <a:latin typeface="Times New Roman" panose="02020603050405020304" pitchFamily="18" charset="0"/>
              <a:cs typeface="Times New Roman" panose="02020603050405020304" pitchFamily="18" charset="0"/>
            </a:endParaRPr>
          </a:p>
          <a:p>
            <a:pPr marL="719138" lvl="2" indent="0">
              <a:lnSpc>
                <a:spcPts val="3300"/>
              </a:lnSpc>
              <a:buNone/>
            </a:pPr>
            <a:r>
              <a:rPr lang="de-DE" sz="2800" dirty="0" smtClean="0">
                <a:latin typeface="Times New Roman" panose="02020603050405020304" pitchFamily="18" charset="0"/>
                <a:cs typeface="Times New Roman" panose="02020603050405020304" pitchFamily="18" charset="0"/>
              </a:rPr>
              <a:t>Im persönlichen Verhalten der Richterin und des Richters, </a:t>
            </a:r>
          </a:p>
          <a:p>
            <a:pPr marL="719138" lvl="2" indent="0">
              <a:lnSpc>
                <a:spcPts val="3300"/>
              </a:lnSpc>
              <a:buNone/>
            </a:pPr>
            <a:r>
              <a:rPr lang="de-DE" sz="2800" dirty="0" smtClean="0">
                <a:latin typeface="Times New Roman" panose="02020603050405020304" pitchFamily="18" charset="0"/>
                <a:cs typeface="Times New Roman" panose="02020603050405020304" pitchFamily="18" charset="0"/>
              </a:rPr>
              <a:t>im Amt wie privat, und auch schon im erweckten </a:t>
            </a:r>
            <a:r>
              <a:rPr lang="de-DE" sz="2800" b="1" u="sng" dirty="0" smtClean="0">
                <a:latin typeface="Times New Roman" panose="02020603050405020304" pitchFamily="18" charset="0"/>
                <a:cs typeface="Times New Roman" panose="02020603050405020304" pitchFamily="18" charset="0"/>
              </a:rPr>
              <a:t>Anschein*</a:t>
            </a:r>
            <a:r>
              <a:rPr lang="de-DE" sz="2800" dirty="0" smtClean="0">
                <a:latin typeface="Times New Roman" panose="02020603050405020304" pitchFamily="18" charset="0"/>
                <a:cs typeface="Times New Roman" panose="02020603050405020304" pitchFamily="18" charset="0"/>
              </a:rPr>
              <a:t>, </a:t>
            </a:r>
          </a:p>
          <a:p>
            <a:pPr marL="719138" lvl="2" indent="0">
              <a:lnSpc>
                <a:spcPts val="3300"/>
              </a:lnSpc>
              <a:buNone/>
            </a:pPr>
            <a:r>
              <a:rPr lang="de-DE" sz="2800" dirty="0" smtClean="0">
                <a:latin typeface="Times New Roman" panose="02020603050405020304" pitchFamily="18" charset="0"/>
                <a:cs typeface="Times New Roman" panose="02020603050405020304" pitchFamily="18" charset="0"/>
              </a:rPr>
              <a:t>manifestieren sich </a:t>
            </a:r>
            <a:r>
              <a:rPr lang="de-DE" sz="2800" dirty="0" err="1" smtClean="0">
                <a:latin typeface="Times New Roman" panose="02020603050405020304" pitchFamily="18" charset="0"/>
                <a:cs typeface="Times New Roman" panose="02020603050405020304" pitchFamily="18" charset="0"/>
              </a:rPr>
              <a:t>Mass</a:t>
            </a:r>
            <a:r>
              <a:rPr lang="de-DE" sz="2800" dirty="0" smtClean="0">
                <a:latin typeface="Times New Roman" panose="02020603050405020304" pitchFamily="18" charset="0"/>
                <a:cs typeface="Times New Roman" panose="02020603050405020304" pitchFamily="18" charset="0"/>
              </a:rPr>
              <a:t> und Qualität </a:t>
            </a:r>
          </a:p>
          <a:p>
            <a:pPr marL="719138" lvl="2" indent="0">
              <a:lnSpc>
                <a:spcPts val="3300"/>
              </a:lnSpc>
              <a:buNone/>
            </a:pPr>
            <a:r>
              <a:rPr lang="de-DE" sz="2800" dirty="0" smtClean="0">
                <a:latin typeface="Times New Roman" panose="02020603050405020304" pitchFamily="18" charset="0"/>
                <a:cs typeface="Times New Roman" panose="02020603050405020304" pitchFamily="18" charset="0"/>
              </a:rPr>
              <a:t>von Unabhängigkeit und Unparteilichkeit. </a:t>
            </a:r>
          </a:p>
          <a:p>
            <a:pPr marL="0" lvl="2" indent="0">
              <a:lnSpc>
                <a:spcPts val="500"/>
              </a:lnSpc>
              <a:buNone/>
            </a:pPr>
            <a:endParaRPr lang="de-DE" sz="2800" dirty="0" smtClean="0">
              <a:latin typeface="Times New Roman" panose="02020603050405020304" pitchFamily="18" charset="0"/>
              <a:cs typeface="Times New Roman" panose="02020603050405020304" pitchFamily="18" charset="0"/>
            </a:endParaRPr>
          </a:p>
          <a:p>
            <a:pPr marL="0" lvl="2" indent="0">
              <a:spcBef>
                <a:spcPts val="1200"/>
              </a:spcBef>
              <a:buNone/>
            </a:pPr>
            <a:r>
              <a:rPr lang="de-DE" sz="2800" dirty="0" smtClean="0">
                <a:latin typeface="Times New Roman" panose="02020603050405020304" pitchFamily="18" charset="0"/>
                <a:cs typeface="Times New Roman" panose="02020603050405020304" pitchFamily="18" charset="0"/>
              </a:rPr>
              <a:t>* </a:t>
            </a:r>
            <a:r>
              <a:rPr lang="de-DE" sz="2800" b="1" dirty="0">
                <a:latin typeface="Times New Roman" panose="02020603050405020304" pitchFamily="18" charset="0"/>
                <a:cs typeface="Times New Roman" panose="02020603050405020304" pitchFamily="18" charset="0"/>
              </a:rPr>
              <a:t>“Justice must not </a:t>
            </a:r>
            <a:r>
              <a:rPr lang="de-DE" sz="2800" b="1" dirty="0" err="1">
                <a:latin typeface="Times New Roman" panose="02020603050405020304" pitchFamily="18" charset="0"/>
                <a:cs typeface="Times New Roman" panose="02020603050405020304" pitchFamily="18" charset="0"/>
              </a:rPr>
              <a:t>only</a:t>
            </a:r>
            <a:r>
              <a:rPr lang="de-DE" sz="2800" b="1" dirty="0">
                <a:latin typeface="Times New Roman" panose="02020603050405020304" pitchFamily="18" charset="0"/>
                <a:cs typeface="Times New Roman" panose="02020603050405020304" pitchFamily="18" charset="0"/>
              </a:rPr>
              <a:t> </a:t>
            </a:r>
            <a:r>
              <a:rPr lang="de-DE" sz="2800" b="1" dirty="0" err="1">
                <a:latin typeface="Times New Roman" panose="02020603050405020304" pitchFamily="18" charset="0"/>
                <a:cs typeface="Times New Roman" panose="02020603050405020304" pitchFamily="18" charset="0"/>
              </a:rPr>
              <a:t>be</a:t>
            </a:r>
            <a:r>
              <a:rPr lang="de-DE" sz="2800" b="1" dirty="0">
                <a:latin typeface="Times New Roman" panose="02020603050405020304" pitchFamily="18" charset="0"/>
                <a:cs typeface="Times New Roman" panose="02020603050405020304" pitchFamily="18" charset="0"/>
              </a:rPr>
              <a:t> </a:t>
            </a:r>
            <a:r>
              <a:rPr lang="de-DE" sz="2800" b="1" dirty="0" err="1">
                <a:latin typeface="Times New Roman" panose="02020603050405020304" pitchFamily="18" charset="0"/>
                <a:cs typeface="Times New Roman" panose="02020603050405020304" pitchFamily="18" charset="0"/>
              </a:rPr>
              <a:t>done</a:t>
            </a:r>
            <a:r>
              <a:rPr lang="de-DE" sz="2800" b="1" dirty="0">
                <a:latin typeface="Times New Roman" panose="02020603050405020304" pitchFamily="18" charset="0"/>
                <a:cs typeface="Times New Roman" panose="02020603050405020304" pitchFamily="18" charset="0"/>
              </a:rPr>
              <a:t>; it must also </a:t>
            </a:r>
            <a:r>
              <a:rPr lang="de-DE" sz="2800" b="1" dirty="0" err="1">
                <a:latin typeface="Times New Roman" panose="02020603050405020304" pitchFamily="18" charset="0"/>
                <a:cs typeface="Times New Roman" panose="02020603050405020304" pitchFamily="18" charset="0"/>
              </a:rPr>
              <a:t>be</a:t>
            </a:r>
            <a:r>
              <a:rPr lang="de-DE" sz="2800" b="1" dirty="0">
                <a:latin typeface="Times New Roman" panose="02020603050405020304" pitchFamily="18" charset="0"/>
                <a:cs typeface="Times New Roman" panose="02020603050405020304" pitchFamily="18" charset="0"/>
              </a:rPr>
              <a:t> </a:t>
            </a:r>
            <a:r>
              <a:rPr lang="de-DE" sz="2800" b="1" dirty="0" err="1">
                <a:latin typeface="Times New Roman" panose="02020603050405020304" pitchFamily="18" charset="0"/>
                <a:cs typeface="Times New Roman" panose="02020603050405020304" pitchFamily="18" charset="0"/>
              </a:rPr>
              <a:t>seen</a:t>
            </a:r>
            <a:r>
              <a:rPr lang="de-DE" sz="2800" b="1" dirty="0">
                <a:latin typeface="Times New Roman" panose="02020603050405020304" pitchFamily="18" charset="0"/>
                <a:cs typeface="Times New Roman" panose="02020603050405020304" pitchFamily="18" charset="0"/>
              </a:rPr>
              <a:t> </a:t>
            </a:r>
            <a:r>
              <a:rPr lang="de-DE" sz="2800" b="1" dirty="0" err="1">
                <a:latin typeface="Times New Roman" panose="02020603050405020304" pitchFamily="18" charset="0"/>
                <a:cs typeface="Times New Roman" panose="02020603050405020304" pitchFamily="18" charset="0"/>
              </a:rPr>
              <a:t>to</a:t>
            </a:r>
            <a:r>
              <a:rPr lang="de-DE" sz="2800" b="1" dirty="0">
                <a:latin typeface="Times New Roman" panose="02020603050405020304" pitchFamily="18" charset="0"/>
                <a:cs typeface="Times New Roman" panose="02020603050405020304" pitchFamily="18" charset="0"/>
              </a:rPr>
              <a:t> </a:t>
            </a:r>
            <a:r>
              <a:rPr lang="de-DE" sz="2800" b="1" dirty="0" err="1">
                <a:latin typeface="Times New Roman" panose="02020603050405020304" pitchFamily="18" charset="0"/>
                <a:cs typeface="Times New Roman" panose="02020603050405020304" pitchFamily="18" charset="0"/>
              </a:rPr>
              <a:t>be</a:t>
            </a:r>
            <a:r>
              <a:rPr lang="de-DE" sz="2800" b="1" dirty="0">
                <a:latin typeface="Times New Roman" panose="02020603050405020304" pitchFamily="18" charset="0"/>
                <a:cs typeface="Times New Roman" panose="02020603050405020304" pitchFamily="18" charset="0"/>
              </a:rPr>
              <a:t> </a:t>
            </a:r>
            <a:r>
              <a:rPr lang="de-DE" sz="2800" b="1" dirty="0" err="1" smtClean="0">
                <a:latin typeface="Times New Roman" panose="02020603050405020304" pitchFamily="18" charset="0"/>
                <a:cs typeface="Times New Roman" panose="02020603050405020304" pitchFamily="18" charset="0"/>
              </a:rPr>
              <a:t>done</a:t>
            </a:r>
            <a:r>
              <a:rPr lang="de-DE" sz="2800" b="1" dirty="0" smtClean="0">
                <a:latin typeface="Times New Roman" panose="02020603050405020304" pitchFamily="18" charset="0"/>
                <a:cs typeface="Times New Roman" panose="02020603050405020304" pitchFamily="18" charset="0"/>
              </a:rPr>
              <a:t>.“</a:t>
            </a:r>
            <a:endParaRPr lang="de-DE" sz="2800" b="1" dirty="0">
              <a:latin typeface="Times New Roman" panose="02020603050405020304" pitchFamily="18" charset="0"/>
              <a:cs typeface="Times New Roman" panose="02020603050405020304" pitchFamily="18" charset="0"/>
            </a:endParaRPr>
          </a:p>
          <a:p>
            <a:pPr marL="0" lvl="2" indent="0">
              <a:buNone/>
            </a:pPr>
            <a:endParaRPr lang="de-DE" sz="2800" dirty="0" smtClean="0">
              <a:latin typeface="Times New Roman" panose="02020603050405020304" pitchFamily="18" charset="0"/>
              <a:cs typeface="Times New Roman" panose="02020603050405020304" pitchFamily="18" charset="0"/>
            </a:endParaRPr>
          </a:p>
          <a:p>
            <a:pPr marL="0" lvl="2" indent="0">
              <a:buNone/>
            </a:pPr>
            <a:r>
              <a:rPr lang="de-DE" sz="2800" dirty="0" smtClean="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a:xfrm>
            <a:off x="4038599" y="6356350"/>
            <a:ext cx="4833257" cy="365125"/>
          </a:xfrm>
        </p:spPr>
        <p:txBody>
          <a:bodyPr/>
          <a:lstStyle/>
          <a:p>
            <a:r>
              <a:rPr lang="de-CH" dirty="0"/>
              <a:t>Schweizerische Vereinigung der Richterinnen und Richter SVR-ASM</a:t>
            </a:r>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13</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388810" y="171541"/>
            <a:ext cx="9478986" cy="14617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a:latin typeface="Times New Roman" panose="02020603050405020304" pitchFamily="18" charset="0"/>
                <a:cs typeface="Times New Roman" panose="02020603050405020304" pitchFamily="18" charset="0"/>
              </a:rPr>
              <a:t>Ethische Entscheidungsfindung </a:t>
            </a:r>
            <a:r>
              <a:rPr lang="de-DE" dirty="0" smtClean="0">
                <a:latin typeface="Times New Roman" panose="02020603050405020304" pitchFamily="18" charset="0"/>
                <a:cs typeface="Times New Roman" panose="02020603050405020304" pitchFamily="18" charset="0"/>
              </a:rPr>
              <a:t>(2/2) </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828C687-DBEB-4F9E-BD35-7B1AFDBFEF66}" type="datetime1">
              <a:rPr lang="de-DE" smtClean="0"/>
              <a:t>13.06.2023</a:t>
            </a:fld>
            <a:endParaRPr lang="de-CH" dirty="0"/>
          </a:p>
        </p:txBody>
      </p:sp>
    </p:spTree>
    <p:extLst>
      <p:ext uri="{BB962C8B-B14F-4D97-AF65-F5344CB8AC3E}">
        <p14:creationId xmlns:p14="http://schemas.microsoft.com/office/powerpoint/2010/main" val="385269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14</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600"/>
            <a:ext cx="7974496" cy="104861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smtClean="0">
                <a:latin typeface="Times New Roman" panose="02020603050405020304" pitchFamily="18" charset="0"/>
                <a:cs typeface="Times New Roman" panose="02020603050405020304" pitchFamily="18" charset="0"/>
              </a:rPr>
              <a:t>Normative Grundlagen Schweiz</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838200" y="1545071"/>
            <a:ext cx="10853057" cy="4351338"/>
          </a:xfrm>
        </p:spPr>
        <p:txBody>
          <a:bodyPr>
            <a:normAutofit lnSpcReduction="10000"/>
          </a:bodyPr>
          <a:lstStyle/>
          <a:p>
            <a:r>
              <a:rPr lang="de-DE" dirty="0" smtClean="0"/>
              <a:t>Verhaltenskodex der Richterinnen und Richter des Kantonsgerichts des Kantons Baselland, Liestal, 3. Mai 2004</a:t>
            </a:r>
          </a:p>
          <a:p>
            <a:r>
              <a:rPr lang="de-DE" dirty="0" smtClean="0"/>
              <a:t>Ethikcharta des Bundesverwaltungsgerichts, 26. Mai 2011</a:t>
            </a:r>
          </a:p>
          <a:p>
            <a:r>
              <a:rPr lang="de-DE" dirty="0" smtClean="0"/>
              <a:t>Gepflogenheiten der Richter und Richterinnen am Bundesgericht (2019)</a:t>
            </a:r>
          </a:p>
          <a:p>
            <a:pPr marL="0" indent="0">
              <a:buNone/>
            </a:pPr>
            <a:r>
              <a:rPr lang="de-DE" dirty="0"/>
              <a:t>u</a:t>
            </a:r>
            <a:r>
              <a:rPr lang="de-DE" dirty="0" smtClean="0"/>
              <a:t>nd weitere Gerichte, zum Beispiel:</a:t>
            </a:r>
          </a:p>
          <a:p>
            <a:r>
              <a:rPr lang="de-DE" dirty="0" smtClean="0"/>
              <a:t>Verhaltensrichtlinien für Richterinnen und Richter, Obergericht Thurgau, 5. Juli 2021</a:t>
            </a:r>
          </a:p>
          <a:p>
            <a:pPr marL="0" indent="0">
              <a:buNone/>
            </a:pPr>
            <a:endParaRPr lang="de-DE" dirty="0"/>
          </a:p>
          <a:p>
            <a:pPr marL="0" indent="0">
              <a:buNone/>
            </a:pPr>
            <a:r>
              <a:rPr lang="de-DE" b="1" dirty="0" smtClean="0"/>
              <a:t>Ethikkommission der Schweizerischen Richtervereinigung (SVR-ASM): Grundsätze der Richterethik vom 9. November 2016</a:t>
            </a:r>
          </a:p>
          <a:p>
            <a:endParaRPr lang="de-DE" dirty="0"/>
          </a:p>
          <a:p>
            <a:endParaRPr lang="de-DE" dirty="0" smtClean="0"/>
          </a:p>
          <a:p>
            <a:endParaRPr lang="de-DE" dirty="0"/>
          </a:p>
        </p:txBody>
      </p:sp>
      <p:sp>
        <p:nvSpPr>
          <p:cNvPr id="2" name="Datumsplatzhalter 1"/>
          <p:cNvSpPr>
            <a:spLocks noGrp="1"/>
          </p:cNvSpPr>
          <p:nvPr>
            <p:ph type="dt" sz="half" idx="10"/>
          </p:nvPr>
        </p:nvSpPr>
        <p:spPr/>
        <p:txBody>
          <a:bodyPr/>
          <a:lstStyle/>
          <a:p>
            <a:fld id="{6BF2E7C3-E489-46C9-85FA-6EFFCA8087A2}" type="datetime1">
              <a:rPr lang="de-DE" smtClean="0"/>
              <a:t>13.06.2023</a:t>
            </a:fld>
            <a:endParaRPr lang="de-CH" dirty="0"/>
          </a:p>
        </p:txBody>
      </p:sp>
    </p:spTree>
    <p:extLst>
      <p:ext uri="{BB962C8B-B14F-4D97-AF65-F5344CB8AC3E}">
        <p14:creationId xmlns:p14="http://schemas.microsoft.com/office/powerpoint/2010/main" val="3129617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15</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4821381" y="312599"/>
            <a:ext cx="707907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smtClean="0">
                <a:latin typeface="Times New Roman" panose="02020603050405020304" pitchFamily="18" charset="0"/>
                <a:cs typeface="Times New Roman" panose="02020603050405020304" pitchFamily="18" charset="0"/>
              </a:rPr>
              <a:t>Exkurs: Ethikkommission SVR ASM (1/2)</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838199" y="1825625"/>
            <a:ext cx="11062254" cy="4351338"/>
          </a:xfrm>
        </p:spPr>
        <p:txBody>
          <a:bodyPr>
            <a:normAutofit fontScale="92500" lnSpcReduction="10000"/>
          </a:bodyPr>
          <a:lstStyle/>
          <a:p>
            <a:pPr marL="0" indent="0">
              <a:buNone/>
            </a:pPr>
            <a:r>
              <a:rPr lang="de-DE" u="sng" dirty="0" smtClean="0"/>
              <a:t>Selbstverständnis Ethikkommission</a:t>
            </a:r>
            <a:r>
              <a:rPr lang="de-DE" dirty="0" smtClean="0"/>
              <a:t>: </a:t>
            </a:r>
          </a:p>
          <a:p>
            <a:pPr marL="514350" indent="-514350">
              <a:buFont typeface="+mj-lt"/>
              <a:buAutoNum type="arabicPeriod"/>
            </a:pPr>
            <a:r>
              <a:rPr lang="de-DE" dirty="0"/>
              <a:t>Diskussion / Reflexion berufsethischer Fragen, mit Orientierung an den sich selbst gegebenen 6 Grundsätzen: richterliche Unabhängigkeit; Unvoreingenommenheit; Integrität; Sorgfalt; Gleichheit; Zurückhaltung und Würde </a:t>
            </a:r>
            <a:endParaRPr lang="de-DE" dirty="0" smtClean="0"/>
          </a:p>
          <a:p>
            <a:pPr marL="514350" indent="-514350">
              <a:buFont typeface="+mj-lt"/>
              <a:buAutoNum type="arabicPeriod"/>
            </a:pPr>
            <a:r>
              <a:rPr lang="de-DE" dirty="0" smtClean="0"/>
              <a:t>Grundsätze zeigen, dass sich richterliche Berufsethik mit der </a:t>
            </a:r>
            <a:r>
              <a:rPr lang="de-DE" u="sng" dirty="0" smtClean="0"/>
              <a:t>Stellung</a:t>
            </a:r>
            <a:r>
              <a:rPr lang="de-DE" dirty="0" smtClean="0"/>
              <a:t> und dem </a:t>
            </a:r>
            <a:r>
              <a:rPr lang="de-DE" u="sng" dirty="0" smtClean="0"/>
              <a:t>Verhalten</a:t>
            </a:r>
            <a:r>
              <a:rPr lang="de-DE" dirty="0" smtClean="0"/>
              <a:t> von Richterinnen und Richtern </a:t>
            </a:r>
            <a:r>
              <a:rPr lang="de-DE" u="sng" dirty="0" smtClean="0"/>
              <a:t>innerhalb und </a:t>
            </a:r>
            <a:r>
              <a:rPr lang="de-DE" u="sng" dirty="0" err="1" smtClean="0"/>
              <a:t>ausserhalb</a:t>
            </a:r>
            <a:r>
              <a:rPr lang="de-DE" dirty="0" smtClean="0"/>
              <a:t> des Amtes befasst</a:t>
            </a:r>
          </a:p>
          <a:p>
            <a:pPr marL="514350" indent="-514350">
              <a:buFont typeface="+mj-lt"/>
              <a:buAutoNum type="arabicPeriod"/>
            </a:pPr>
            <a:r>
              <a:rPr lang="de-DE" dirty="0"/>
              <a:t>kein Aufsichts-, Kontroll- oder Untersuchungsorgan, sondern </a:t>
            </a:r>
            <a:r>
              <a:rPr lang="de-DE" u="sng" dirty="0"/>
              <a:t>individuell</a:t>
            </a:r>
            <a:r>
              <a:rPr lang="de-DE" dirty="0"/>
              <a:t> Hilfestellung bei der Frage: Was soll ich tun? und </a:t>
            </a:r>
            <a:r>
              <a:rPr lang="de-DE" u="sng" dirty="0"/>
              <a:t>generell</a:t>
            </a:r>
            <a:r>
              <a:rPr lang="de-DE" dirty="0"/>
              <a:t> Beitrag / </a:t>
            </a:r>
            <a:r>
              <a:rPr lang="de-DE" dirty="0" err="1"/>
              <a:t>Denkanstösse</a:t>
            </a:r>
            <a:r>
              <a:rPr lang="de-DE" dirty="0"/>
              <a:t> zum besseren Verständnis von Rolle und Aufgaben der Richter</a:t>
            </a:r>
          </a:p>
          <a:p>
            <a:pPr marL="0" indent="0">
              <a:buNone/>
            </a:pPr>
            <a:endParaRPr lang="de-DE" dirty="0" smtClean="0"/>
          </a:p>
          <a:p>
            <a:pPr marL="0" indent="0">
              <a:buNone/>
            </a:pPr>
            <a:endParaRPr lang="de-DE" dirty="0"/>
          </a:p>
          <a:p>
            <a:endParaRPr lang="de-DE" dirty="0"/>
          </a:p>
          <a:p>
            <a:endParaRPr lang="de-DE" dirty="0" smtClean="0"/>
          </a:p>
          <a:p>
            <a:endParaRPr lang="de-DE" dirty="0"/>
          </a:p>
        </p:txBody>
      </p:sp>
      <p:sp>
        <p:nvSpPr>
          <p:cNvPr id="2" name="Datumsplatzhalter 1"/>
          <p:cNvSpPr>
            <a:spLocks noGrp="1"/>
          </p:cNvSpPr>
          <p:nvPr>
            <p:ph type="dt" sz="half" idx="10"/>
          </p:nvPr>
        </p:nvSpPr>
        <p:spPr/>
        <p:txBody>
          <a:bodyPr/>
          <a:lstStyle/>
          <a:p>
            <a:fld id="{6BF2E7C3-E489-46C9-85FA-6EFFCA8087A2}" type="datetime1">
              <a:rPr lang="de-DE" smtClean="0"/>
              <a:t>13.06.2023</a:t>
            </a:fld>
            <a:endParaRPr lang="de-CH" dirty="0"/>
          </a:p>
        </p:txBody>
      </p:sp>
    </p:spTree>
    <p:extLst>
      <p:ext uri="{BB962C8B-B14F-4D97-AF65-F5344CB8AC3E}">
        <p14:creationId xmlns:p14="http://schemas.microsoft.com/office/powerpoint/2010/main" val="1466687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16</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5663045" y="312599"/>
            <a:ext cx="623740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smtClean="0">
                <a:latin typeface="Times New Roman" panose="02020603050405020304" pitchFamily="18" charset="0"/>
                <a:cs typeface="Times New Roman" panose="02020603050405020304" pitchFamily="18" charset="0"/>
              </a:rPr>
              <a:t>Exkurs: Ethikkommission SVR ASM (2/2)</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838199" y="1825625"/>
            <a:ext cx="11062254" cy="4351338"/>
          </a:xfrm>
        </p:spPr>
        <p:txBody>
          <a:bodyPr>
            <a:normAutofit/>
          </a:bodyPr>
          <a:lstStyle/>
          <a:p>
            <a:pPr marL="0" indent="0">
              <a:buNone/>
            </a:pPr>
            <a:r>
              <a:rPr lang="de-CH" u="sng" dirty="0" smtClean="0"/>
              <a:t>Anfragen an</a:t>
            </a:r>
            <a:r>
              <a:rPr lang="de-CH" dirty="0" smtClean="0"/>
              <a:t>:</a:t>
            </a:r>
            <a:endParaRPr lang="de-DE" dirty="0" smtClean="0"/>
          </a:p>
          <a:p>
            <a:pPr marL="0" indent="0">
              <a:buNone/>
            </a:pPr>
            <a:endParaRPr lang="de-DE" dirty="0" smtClean="0"/>
          </a:p>
          <a:p>
            <a:pPr marL="0" indent="0">
              <a:buNone/>
            </a:pPr>
            <a:r>
              <a:rPr lang="de-DE" dirty="0" smtClean="0">
                <a:hlinkClick r:id="rId3"/>
              </a:rPr>
              <a:t>ethik@svr-asm.ch</a:t>
            </a:r>
            <a:endParaRPr lang="de-DE" dirty="0" smtClean="0"/>
          </a:p>
          <a:p>
            <a:pPr marL="0" indent="0">
              <a:buNone/>
            </a:pPr>
            <a:endParaRPr lang="de-DE" dirty="0"/>
          </a:p>
          <a:p>
            <a:pPr marL="0" indent="0">
              <a:buNone/>
            </a:pPr>
            <a:endParaRPr lang="de-CH" dirty="0"/>
          </a:p>
          <a:p>
            <a:pPr marL="0" indent="0">
              <a:buNone/>
            </a:pPr>
            <a:r>
              <a:rPr lang="de-CH" dirty="0" smtClean="0">
                <a:hlinkClick r:id="rId4"/>
              </a:rPr>
              <a:t>www.svr-asm.ch</a:t>
            </a:r>
            <a:r>
              <a:rPr lang="de-CH" dirty="0" smtClean="0"/>
              <a:t>; Rubrik Ethik / Ethikkommission</a:t>
            </a:r>
            <a:endParaRPr lang="de-DE" dirty="0"/>
          </a:p>
          <a:p>
            <a:endParaRPr lang="de-DE" dirty="0"/>
          </a:p>
          <a:p>
            <a:endParaRPr lang="de-DE" dirty="0" smtClean="0"/>
          </a:p>
          <a:p>
            <a:endParaRPr lang="de-DE" dirty="0"/>
          </a:p>
        </p:txBody>
      </p:sp>
      <p:sp>
        <p:nvSpPr>
          <p:cNvPr id="2" name="Datumsplatzhalter 1"/>
          <p:cNvSpPr>
            <a:spLocks noGrp="1"/>
          </p:cNvSpPr>
          <p:nvPr>
            <p:ph type="dt" sz="half" idx="10"/>
          </p:nvPr>
        </p:nvSpPr>
        <p:spPr/>
        <p:txBody>
          <a:bodyPr/>
          <a:lstStyle/>
          <a:p>
            <a:fld id="{6BF2E7C3-E489-46C9-85FA-6EFFCA8087A2}" type="datetime1">
              <a:rPr lang="de-DE" smtClean="0"/>
              <a:t>13.06.2023</a:t>
            </a:fld>
            <a:endParaRPr lang="de-CH" dirty="0"/>
          </a:p>
        </p:txBody>
      </p:sp>
    </p:spTree>
    <p:extLst>
      <p:ext uri="{BB962C8B-B14F-4D97-AF65-F5344CB8AC3E}">
        <p14:creationId xmlns:p14="http://schemas.microsoft.com/office/powerpoint/2010/main" val="1166345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17</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smtClean="0">
                <a:latin typeface="Times New Roman" panose="02020603050405020304" pitchFamily="18" charset="0"/>
                <a:cs typeface="Times New Roman" panose="02020603050405020304" pitchFamily="18" charset="0"/>
              </a:rPr>
              <a:t>Normative Grundlagen International</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838199" y="1825625"/>
            <a:ext cx="10853057" cy="4351338"/>
          </a:xfrm>
        </p:spPr>
        <p:txBody>
          <a:bodyPr>
            <a:normAutofit/>
          </a:bodyPr>
          <a:lstStyle/>
          <a:p>
            <a:r>
              <a:rPr lang="de-DE" dirty="0" smtClean="0"/>
              <a:t>The Bangalore </a:t>
            </a:r>
            <a:r>
              <a:rPr lang="de-DE" dirty="0" err="1" smtClean="0"/>
              <a:t>Principles</a:t>
            </a:r>
            <a:r>
              <a:rPr lang="de-DE" dirty="0" smtClean="0"/>
              <a:t> of </a:t>
            </a:r>
            <a:r>
              <a:rPr lang="de-DE" dirty="0" err="1" smtClean="0"/>
              <a:t>Judicial</a:t>
            </a:r>
            <a:r>
              <a:rPr lang="de-DE" dirty="0" smtClean="0"/>
              <a:t> </a:t>
            </a:r>
            <a:r>
              <a:rPr lang="de-DE" dirty="0" err="1" smtClean="0"/>
              <a:t>Conduct</a:t>
            </a:r>
            <a:r>
              <a:rPr lang="de-DE" dirty="0" smtClean="0"/>
              <a:t> (Vereinte Nationen [UN])</a:t>
            </a:r>
          </a:p>
          <a:p>
            <a:r>
              <a:rPr lang="de-DE" dirty="0" err="1" smtClean="0"/>
              <a:t>Recommandation</a:t>
            </a:r>
            <a:r>
              <a:rPr lang="de-DE" dirty="0" smtClean="0"/>
              <a:t> CM/</a:t>
            </a:r>
            <a:r>
              <a:rPr lang="de-DE" dirty="0" err="1" smtClean="0"/>
              <a:t>Rec</a:t>
            </a:r>
            <a:r>
              <a:rPr lang="de-DE" dirty="0"/>
              <a:t> </a:t>
            </a:r>
            <a:r>
              <a:rPr lang="de-DE" dirty="0" smtClean="0"/>
              <a:t>(2010) 12 of </a:t>
            </a:r>
            <a:r>
              <a:rPr lang="de-DE" dirty="0" err="1" smtClean="0"/>
              <a:t>the</a:t>
            </a:r>
            <a:r>
              <a:rPr lang="de-DE" dirty="0" smtClean="0"/>
              <a:t> </a:t>
            </a:r>
            <a:r>
              <a:rPr lang="de-DE" dirty="0" err="1" smtClean="0"/>
              <a:t>Committee</a:t>
            </a:r>
            <a:r>
              <a:rPr lang="de-DE" dirty="0" smtClean="0"/>
              <a:t> of Ministers </a:t>
            </a:r>
            <a:r>
              <a:rPr lang="de-DE" dirty="0" err="1" smtClean="0"/>
              <a:t>to</a:t>
            </a:r>
            <a:r>
              <a:rPr lang="de-DE" dirty="0" smtClean="0"/>
              <a:t> </a:t>
            </a:r>
            <a:r>
              <a:rPr lang="de-DE" dirty="0" err="1" smtClean="0"/>
              <a:t>member</a:t>
            </a:r>
            <a:r>
              <a:rPr lang="de-DE" dirty="0" smtClean="0"/>
              <a:t> </a:t>
            </a:r>
            <a:r>
              <a:rPr lang="de-DE" dirty="0" err="1" smtClean="0"/>
              <a:t>states</a:t>
            </a:r>
            <a:r>
              <a:rPr lang="de-DE" dirty="0" smtClean="0"/>
              <a:t> on </a:t>
            </a:r>
            <a:r>
              <a:rPr lang="de-DE" dirty="0" err="1" smtClean="0"/>
              <a:t>judges</a:t>
            </a:r>
            <a:r>
              <a:rPr lang="de-DE" dirty="0" smtClean="0"/>
              <a:t> (Europarat)</a:t>
            </a:r>
          </a:p>
          <a:p>
            <a:r>
              <a:rPr lang="de-DE" dirty="0" smtClean="0"/>
              <a:t>Opinion/Avis No. 3 (2002) des </a:t>
            </a:r>
            <a:r>
              <a:rPr lang="de-DE" dirty="0" err="1" smtClean="0"/>
              <a:t>Consultative</a:t>
            </a:r>
            <a:r>
              <a:rPr lang="de-DE" dirty="0" smtClean="0"/>
              <a:t> Council of European </a:t>
            </a:r>
            <a:r>
              <a:rPr lang="de-DE" dirty="0" err="1" smtClean="0"/>
              <a:t>Judges</a:t>
            </a:r>
            <a:r>
              <a:rPr lang="de-DE" dirty="0" smtClean="0"/>
              <a:t> (CCJE; Beirat der Europäischen Richter) zum Thema „Richterliche Berufsethik“</a:t>
            </a:r>
          </a:p>
          <a:p>
            <a:r>
              <a:rPr lang="de-DE" dirty="0" smtClean="0"/>
              <a:t>Rules for </a:t>
            </a:r>
            <a:r>
              <a:rPr lang="de-DE" dirty="0" err="1" smtClean="0"/>
              <a:t>the</a:t>
            </a:r>
            <a:r>
              <a:rPr lang="de-DE" dirty="0" smtClean="0"/>
              <a:t> </a:t>
            </a:r>
            <a:r>
              <a:rPr lang="de-DE" dirty="0" err="1" smtClean="0"/>
              <a:t>Ethical</a:t>
            </a:r>
            <a:r>
              <a:rPr lang="de-DE" dirty="0" smtClean="0"/>
              <a:t> </a:t>
            </a:r>
            <a:r>
              <a:rPr lang="de-DE" dirty="0" err="1" smtClean="0"/>
              <a:t>Conduct</a:t>
            </a:r>
            <a:r>
              <a:rPr lang="de-DE" dirty="0" smtClean="0"/>
              <a:t> of </a:t>
            </a:r>
            <a:r>
              <a:rPr lang="de-DE" dirty="0" err="1" smtClean="0"/>
              <a:t>Judges</a:t>
            </a:r>
            <a:r>
              <a:rPr lang="de-DE" dirty="0" smtClean="0"/>
              <a:t> der Internationalen Richtervereinigung (International </a:t>
            </a:r>
            <a:r>
              <a:rPr lang="de-DE" dirty="0" err="1" smtClean="0"/>
              <a:t>Association</a:t>
            </a:r>
            <a:r>
              <a:rPr lang="de-DE" dirty="0" smtClean="0"/>
              <a:t> of </a:t>
            </a:r>
            <a:r>
              <a:rPr lang="de-DE" dirty="0" err="1" smtClean="0"/>
              <a:t>Judges</a:t>
            </a:r>
            <a:r>
              <a:rPr lang="de-DE" dirty="0" smtClean="0"/>
              <a:t>; IAJ)</a:t>
            </a:r>
          </a:p>
          <a:p>
            <a:pPr marL="0" indent="0">
              <a:buNone/>
            </a:pPr>
            <a:endParaRPr lang="de-DE" dirty="0"/>
          </a:p>
          <a:p>
            <a:endParaRPr lang="de-DE" dirty="0"/>
          </a:p>
          <a:p>
            <a:endParaRPr lang="de-DE" dirty="0" smtClean="0"/>
          </a:p>
          <a:p>
            <a:endParaRPr lang="de-DE" dirty="0"/>
          </a:p>
        </p:txBody>
      </p:sp>
      <p:sp>
        <p:nvSpPr>
          <p:cNvPr id="2" name="Datumsplatzhalter 1"/>
          <p:cNvSpPr>
            <a:spLocks noGrp="1"/>
          </p:cNvSpPr>
          <p:nvPr>
            <p:ph type="dt" sz="half" idx="10"/>
          </p:nvPr>
        </p:nvSpPr>
        <p:spPr/>
        <p:txBody>
          <a:bodyPr/>
          <a:lstStyle/>
          <a:p>
            <a:fld id="{6BF2E7C3-E489-46C9-85FA-6EFFCA8087A2}" type="datetime1">
              <a:rPr lang="de-DE" smtClean="0"/>
              <a:t>13.06.2023</a:t>
            </a:fld>
            <a:endParaRPr lang="de-CH" dirty="0"/>
          </a:p>
        </p:txBody>
      </p:sp>
    </p:spTree>
    <p:extLst>
      <p:ext uri="{BB962C8B-B14F-4D97-AF65-F5344CB8AC3E}">
        <p14:creationId xmlns:p14="http://schemas.microsoft.com/office/powerpoint/2010/main" val="429116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p:txBody>
          <a:bodyPr>
            <a:noAutofit/>
          </a:bodyPr>
          <a:lstStyle/>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Ausgangslage analysieren (Stakeholder, Kontext, Rechtsnormen, Ethikcharta etc.)</a:t>
            </a: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Moralische Fragen / Dilemmata identifizieren</a:t>
            </a:r>
          </a:p>
          <a:p>
            <a:pPr marL="514350" indent="-514350">
              <a:buFont typeface="+mj-lt"/>
              <a:buAutoNum type="arabicPeriod"/>
            </a:pPr>
            <a:r>
              <a:rPr lang="de-DE" sz="3200" dirty="0">
                <a:latin typeface="Times New Roman" panose="02020603050405020304" pitchFamily="18" charset="0"/>
                <a:cs typeface="Times New Roman" panose="02020603050405020304" pitchFamily="18" charset="0"/>
              </a:rPr>
              <a:t>Argumente pro / contra auflisten </a:t>
            </a:r>
            <a:r>
              <a:rPr lang="de-DE" sz="3200" dirty="0" smtClean="0">
                <a:latin typeface="Times New Roman" panose="02020603050405020304" pitchFamily="18" charset="0"/>
                <a:cs typeface="Times New Roman" panose="02020603050405020304" pitchFamily="18" charset="0"/>
              </a:rPr>
              <a:t>und Werte </a:t>
            </a:r>
            <a:r>
              <a:rPr lang="de-DE" sz="3200" dirty="0">
                <a:latin typeface="Times New Roman" panose="02020603050405020304" pitchFamily="18" charset="0"/>
                <a:cs typeface="Times New Roman" panose="02020603050405020304" pitchFamily="18" charset="0"/>
              </a:rPr>
              <a:t>gewichten </a:t>
            </a:r>
            <a:r>
              <a:rPr lang="de-DE" sz="3200" dirty="0" smtClean="0">
                <a:latin typeface="Times New Roman" panose="02020603050405020304" pitchFamily="18" charset="0"/>
                <a:cs typeface="Times New Roman" panose="02020603050405020304" pitchFamily="18" charset="0"/>
              </a:rPr>
              <a:t>/ gegeneinander abwägen</a:t>
            </a:r>
            <a:endParaRPr lang="de-DE" sz="3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de-DE" sz="4000" b="1" dirty="0">
                <a:latin typeface="Times New Roman" panose="02020603050405020304" pitchFamily="18" charset="0"/>
                <a:cs typeface="Times New Roman" panose="02020603050405020304" pitchFamily="18" charset="0"/>
              </a:rPr>
              <a:t>Entscheidung / Empfehlung / </a:t>
            </a:r>
            <a:r>
              <a:rPr lang="de-DE" sz="4000" b="1" dirty="0" smtClean="0">
                <a:latin typeface="Times New Roman" panose="02020603050405020304" pitchFamily="18" charset="0"/>
                <a:cs typeface="Times New Roman" panose="02020603050405020304" pitchFamily="18" charset="0"/>
              </a:rPr>
              <a:t>allgemeingültige </a:t>
            </a:r>
            <a:r>
              <a:rPr lang="de-DE" sz="4000" b="1" dirty="0">
                <a:latin typeface="Times New Roman" panose="02020603050405020304" pitchFamily="18" charset="0"/>
                <a:cs typeface="Times New Roman" panose="02020603050405020304" pitchFamily="18" charset="0"/>
              </a:rPr>
              <a:t>Stellungnahme</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18</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421467" y="312599"/>
            <a:ext cx="9478986"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a:latin typeface="Times New Roman" panose="02020603050405020304" pitchFamily="18" charset="0"/>
                <a:cs typeface="Times New Roman" panose="02020603050405020304" pitchFamily="18" charset="0"/>
              </a:rPr>
              <a:t>Ethische Entscheidungsfindung (Übersicht) </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B4756EAE-BC9D-468C-8655-FFFDB7EBCE03}" type="datetime1">
              <a:rPr lang="de-DE" smtClean="0"/>
              <a:t>13.06.2023</a:t>
            </a:fld>
            <a:endParaRPr lang="de-CH" dirty="0"/>
          </a:p>
        </p:txBody>
      </p:sp>
    </p:spTree>
    <p:extLst>
      <p:ext uri="{BB962C8B-B14F-4D97-AF65-F5344CB8AC3E}">
        <p14:creationId xmlns:p14="http://schemas.microsoft.com/office/powerpoint/2010/main" val="374644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19</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2612571" y="312599"/>
            <a:ext cx="9287882"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smtClean="0">
                <a:latin typeface="Times New Roman" panose="02020603050405020304" pitchFamily="18" charset="0"/>
                <a:cs typeface="Times New Roman" panose="02020603050405020304" pitchFamily="18" charset="0"/>
              </a:rPr>
              <a:t>Nähe zwischen Anwalt und Richter (Fall 1)</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838200" y="1825625"/>
            <a:ext cx="10515600" cy="4074432"/>
          </a:xfrm>
        </p:spPr>
        <p:txBody>
          <a:bodyPr>
            <a:normAutofit fontScale="70000" lnSpcReduction="20000"/>
          </a:bodyPr>
          <a:lstStyle/>
          <a:p>
            <a:pPr marL="0" indent="0">
              <a:lnSpc>
                <a:spcPct val="160000"/>
              </a:lnSpc>
              <a:buNone/>
            </a:pPr>
            <a:r>
              <a:rPr lang="de-DE" dirty="0">
                <a:latin typeface="Times New Roman" panose="02020603050405020304" pitchFamily="18" charset="0"/>
                <a:cs typeface="Times New Roman" panose="02020603050405020304" pitchFamily="18" charset="0"/>
              </a:rPr>
              <a:t>X. ersucht mit Eingabe vom … um den </a:t>
            </a:r>
            <a:r>
              <a:rPr lang="de-DE" b="1" dirty="0">
                <a:latin typeface="Times New Roman" panose="02020603050405020304" pitchFamily="18" charset="0"/>
                <a:cs typeface="Times New Roman" panose="02020603050405020304" pitchFamily="18" charset="0"/>
              </a:rPr>
              <a:t>Ausstand</a:t>
            </a:r>
            <a:r>
              <a:rPr lang="de-DE" dirty="0">
                <a:latin typeface="Times New Roman" panose="02020603050405020304" pitchFamily="18" charset="0"/>
                <a:cs typeface="Times New Roman" panose="02020603050405020304" pitchFamily="18" charset="0"/>
              </a:rPr>
              <a:t> von </a:t>
            </a:r>
            <a:r>
              <a:rPr lang="de-DE" b="1" dirty="0">
                <a:latin typeface="Times New Roman" panose="02020603050405020304" pitchFamily="18" charset="0"/>
                <a:cs typeface="Times New Roman" panose="02020603050405020304" pitchFamily="18" charset="0"/>
              </a:rPr>
              <a:t>Einzelrichter A</a:t>
            </a:r>
            <a:r>
              <a:rPr lang="de-DE" dirty="0">
                <a:latin typeface="Times New Roman" panose="02020603050405020304" pitchFamily="18" charset="0"/>
                <a:cs typeface="Times New Roman" panose="02020603050405020304" pitchFamily="18" charset="0"/>
              </a:rPr>
              <a:t>. mit der Begründung, der </a:t>
            </a:r>
            <a:r>
              <a:rPr lang="de-DE" b="1" dirty="0">
                <a:latin typeface="Times New Roman" panose="02020603050405020304" pitchFamily="18" charset="0"/>
                <a:cs typeface="Times New Roman" panose="02020603050405020304" pitchFamily="18" charset="0"/>
              </a:rPr>
              <a:t>anwaltliche Vertreter der </a:t>
            </a:r>
            <a:r>
              <a:rPr lang="de-DE" b="1" dirty="0" smtClean="0">
                <a:latin typeface="Times New Roman" panose="02020603050405020304" pitchFamily="18" charset="0"/>
                <a:cs typeface="Times New Roman" panose="02020603050405020304" pitchFamily="18" charset="0"/>
              </a:rPr>
              <a:t>Klägerin, V.,</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und A. hätten beide das </a:t>
            </a:r>
            <a:r>
              <a:rPr lang="de-DE" u="sng" dirty="0" smtClean="0">
                <a:latin typeface="Times New Roman" panose="02020603050405020304" pitchFamily="18" charset="0"/>
                <a:cs typeface="Times New Roman" panose="02020603050405020304" pitchFamily="18" charset="0"/>
              </a:rPr>
              <a:t>gleiche Gymnasium</a:t>
            </a:r>
            <a:r>
              <a:rPr lang="de-DE" dirty="0" smtClean="0">
                <a:latin typeface="Times New Roman" panose="02020603050405020304" pitchFamily="18" charset="0"/>
                <a:cs typeface="Times New Roman" panose="02020603050405020304" pitchFamily="18" charset="0"/>
              </a:rPr>
              <a:t> besucht </a:t>
            </a:r>
            <a:r>
              <a:rPr lang="de-DE" dirty="0">
                <a:latin typeface="Times New Roman" panose="02020603050405020304" pitchFamily="18" charset="0"/>
                <a:cs typeface="Times New Roman" panose="02020603050405020304" pitchFamily="18" charset="0"/>
              </a:rPr>
              <a:t>und an der </a:t>
            </a:r>
            <a:r>
              <a:rPr lang="de-DE" u="sng" dirty="0" smtClean="0">
                <a:latin typeface="Times New Roman" panose="02020603050405020304" pitchFamily="18" charset="0"/>
                <a:cs typeface="Times New Roman" panose="02020603050405020304" pitchFamily="18" charset="0"/>
              </a:rPr>
              <a:t>gleichen Uni </a:t>
            </a:r>
            <a:r>
              <a:rPr lang="de-DE" dirty="0" smtClean="0">
                <a:latin typeface="Times New Roman" panose="02020603050405020304" pitchFamily="18" charset="0"/>
                <a:cs typeface="Times New Roman" panose="02020603050405020304" pitchFamily="18" charset="0"/>
              </a:rPr>
              <a:t>studiert</a:t>
            </a:r>
            <a:r>
              <a:rPr lang="de-DE" dirty="0">
                <a:latin typeface="Times New Roman" panose="02020603050405020304" pitchFamily="18" charset="0"/>
                <a:cs typeface="Times New Roman" panose="02020603050405020304" pitchFamily="18" charset="0"/>
              </a:rPr>
              <a:t>; heute seien sie beide </a:t>
            </a:r>
            <a:r>
              <a:rPr lang="de-DE" u="sng" dirty="0">
                <a:latin typeface="Times New Roman" panose="02020603050405020304" pitchFamily="18" charset="0"/>
                <a:cs typeface="Times New Roman" panose="02020603050405020304" pitchFamily="18" charset="0"/>
              </a:rPr>
              <a:t>Altherren</a:t>
            </a:r>
            <a:r>
              <a:rPr lang="de-DE" b="1"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der </a:t>
            </a:r>
            <a:r>
              <a:rPr lang="de-DE" u="sng" dirty="0" smtClean="0">
                <a:latin typeface="Times New Roman" panose="02020603050405020304" pitchFamily="18" charset="0"/>
                <a:cs typeface="Times New Roman" panose="02020603050405020304" pitchFamily="18" charset="0"/>
              </a:rPr>
              <a:t>gleichen Gymnasialverbindung</a:t>
            </a:r>
            <a:r>
              <a:rPr lang="de-DE" dirty="0" smtClean="0">
                <a:latin typeface="Times New Roman" panose="02020603050405020304" pitchFamily="18" charset="0"/>
                <a:cs typeface="Times New Roman" panose="02020603050405020304" pitchFamily="18" charset="0"/>
              </a:rPr>
              <a:t> sowie </a:t>
            </a:r>
            <a:r>
              <a:rPr lang="de-DE" dirty="0">
                <a:latin typeface="Times New Roman" panose="02020603050405020304" pitchFamily="18" charset="0"/>
                <a:cs typeface="Times New Roman" panose="02020603050405020304" pitchFamily="18" charset="0"/>
              </a:rPr>
              <a:t>der </a:t>
            </a:r>
            <a:r>
              <a:rPr lang="de-DE" u="sng" dirty="0" smtClean="0">
                <a:latin typeface="Times New Roman" panose="02020603050405020304" pitchFamily="18" charset="0"/>
                <a:cs typeface="Times New Roman" panose="02020603050405020304" pitchFamily="18" charset="0"/>
              </a:rPr>
              <a:t>gleichen akademischen </a:t>
            </a:r>
            <a:r>
              <a:rPr lang="de-DE" u="sng" dirty="0">
                <a:latin typeface="Times New Roman" panose="02020603050405020304" pitchFamily="18" charset="0"/>
                <a:cs typeface="Times New Roman" panose="02020603050405020304" pitchFamily="18" charset="0"/>
              </a:rPr>
              <a:t>Verbindung </a:t>
            </a:r>
            <a:r>
              <a:rPr lang="de-DE" dirty="0" smtClean="0">
                <a:latin typeface="Times New Roman" panose="02020603050405020304" pitchFamily="18" charset="0"/>
                <a:cs typeface="Times New Roman" panose="02020603050405020304" pitchFamily="18" charset="0"/>
              </a:rPr>
              <a:t>(Uni), und </a:t>
            </a:r>
            <a:r>
              <a:rPr lang="de-DE" dirty="0">
                <a:latin typeface="Times New Roman" panose="02020603050405020304" pitchFamily="18" charset="0"/>
                <a:cs typeface="Times New Roman" panose="02020603050405020304" pitchFamily="18" charset="0"/>
              </a:rPr>
              <a:t>sie </a:t>
            </a:r>
            <a:r>
              <a:rPr lang="de-DE" b="1" dirty="0">
                <a:latin typeface="Times New Roman" panose="02020603050405020304" pitchFamily="18" charset="0"/>
                <a:cs typeface="Times New Roman" panose="02020603050405020304" pitchFamily="18" charset="0"/>
              </a:rPr>
              <a:t>träfen sich wöchentlich jeweils donnerstags</a:t>
            </a:r>
            <a:r>
              <a:rPr lang="de-DE" dirty="0">
                <a:latin typeface="Times New Roman" panose="02020603050405020304" pitchFamily="18" charset="0"/>
                <a:cs typeface="Times New Roman" panose="02020603050405020304" pitchFamily="18" charset="0"/>
              </a:rPr>
              <a:t> zu einem privaten Anlass mit mehreren anderen </a:t>
            </a:r>
            <a:r>
              <a:rPr lang="de-DE" dirty="0" smtClean="0">
                <a:latin typeface="Times New Roman" panose="02020603050405020304" pitchFamily="18" charset="0"/>
                <a:cs typeface="Times New Roman" panose="02020603050405020304" pitchFamily="18" charset="0"/>
              </a:rPr>
              <a:t>der Verbindungen, </a:t>
            </a:r>
            <a:r>
              <a:rPr lang="de-DE" dirty="0">
                <a:latin typeface="Times New Roman" panose="02020603050405020304" pitchFamily="18" charset="0"/>
                <a:cs typeface="Times New Roman" panose="02020603050405020304" pitchFamily="18" charset="0"/>
              </a:rPr>
              <a:t>mit </a:t>
            </a:r>
            <a:r>
              <a:rPr lang="de-DE" dirty="0" err="1">
                <a:latin typeface="Times New Roman" panose="02020603050405020304" pitchFamily="18" charset="0"/>
                <a:cs typeface="Times New Roman" panose="02020603050405020304" pitchFamily="18" charset="0"/>
              </a:rPr>
              <a:t>anschliessendem</a:t>
            </a:r>
            <a:r>
              <a:rPr lang="de-DE" dirty="0">
                <a:latin typeface="Times New Roman" panose="02020603050405020304" pitchFamily="18" charset="0"/>
                <a:cs typeface="Times New Roman" panose="02020603050405020304" pitchFamily="18" charset="0"/>
              </a:rPr>
              <a:t> Umtrunk in einer Bar. In dieser Runde würden auch Fälle </a:t>
            </a:r>
            <a:r>
              <a:rPr lang="de-DE" dirty="0" smtClean="0">
                <a:latin typeface="Times New Roman" panose="02020603050405020304" pitchFamily="18" charset="0"/>
                <a:cs typeface="Times New Roman" panose="02020603050405020304" pitchFamily="18" charset="0"/>
              </a:rPr>
              <a:t>besprochen. </a:t>
            </a:r>
          </a:p>
          <a:p>
            <a:pPr marL="0" indent="0">
              <a:lnSpc>
                <a:spcPct val="160000"/>
              </a:lnSpc>
              <a:buNone/>
            </a:pPr>
            <a:r>
              <a:rPr lang="de-DE" dirty="0" smtClean="0">
                <a:latin typeface="Times New Roman" panose="02020603050405020304" pitchFamily="18" charset="0"/>
                <a:cs typeface="Times New Roman" panose="02020603050405020304" pitchFamily="18" charset="0"/>
              </a:rPr>
              <a:t>Das BGer hat einen Ausstand verneint (5A_253/2010). Hätte Richter A. aus richter- bzw. berufsethischer Sicht trotzdem von sich aus in den Ausstand treten sollen?</a:t>
            </a:r>
            <a:endParaRPr lang="de-CH" dirty="0">
              <a:latin typeface="Times New Roman" panose="02020603050405020304" pitchFamily="18" charset="0"/>
              <a:cs typeface="Times New Roman" panose="02020603050405020304" pitchFamily="18" charset="0"/>
            </a:endParaRPr>
          </a:p>
          <a:p>
            <a:pPr marL="0" indent="0">
              <a:buNone/>
            </a:pPr>
            <a:endParaRPr lang="de-DE" dirty="0"/>
          </a:p>
        </p:txBody>
      </p:sp>
      <p:sp>
        <p:nvSpPr>
          <p:cNvPr id="2" name="Datumsplatzhalter 1"/>
          <p:cNvSpPr>
            <a:spLocks noGrp="1"/>
          </p:cNvSpPr>
          <p:nvPr>
            <p:ph type="dt" sz="half" idx="10"/>
          </p:nvPr>
        </p:nvSpPr>
        <p:spPr/>
        <p:txBody>
          <a:bodyPr/>
          <a:lstStyle/>
          <a:p>
            <a:fld id="{6BF2E7C3-E489-46C9-85FA-6EFFCA8087A2}" type="datetime1">
              <a:rPr lang="de-DE" smtClean="0"/>
              <a:t>13.06.2023</a:t>
            </a:fld>
            <a:endParaRPr lang="de-CH" dirty="0"/>
          </a:p>
        </p:txBody>
      </p:sp>
    </p:spTree>
    <p:extLst>
      <p:ext uri="{BB962C8B-B14F-4D97-AF65-F5344CB8AC3E}">
        <p14:creationId xmlns:p14="http://schemas.microsoft.com/office/powerpoint/2010/main" val="190731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A3FF-7C1C-4341-A686-B896560F7A73}"/>
              </a:ext>
            </a:extLst>
          </p:cNvPr>
          <p:cNvSpPr>
            <a:spLocks noGrp="1"/>
          </p:cNvSpPr>
          <p:nvPr>
            <p:ph type="title"/>
          </p:nvPr>
        </p:nvSpPr>
        <p:spPr>
          <a:xfrm>
            <a:off x="3925957" y="312599"/>
            <a:ext cx="7974496" cy="1325563"/>
          </a:xfrm>
        </p:spPr>
        <p:txBody>
          <a:bodyPr/>
          <a:lstStyle/>
          <a:p>
            <a:pPr algn="r"/>
            <a:r>
              <a:rPr lang="de-DE" dirty="0">
                <a:latin typeface="Times New Roman" panose="02020603050405020304" pitchFamily="18" charset="0"/>
                <a:cs typeface="Times New Roman" panose="02020603050405020304" pitchFamily="18" charset="0"/>
              </a:rPr>
              <a:t>Inhalt </a:t>
            </a:r>
            <a:endParaRPr lang="de-CH"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348343" y="1361210"/>
            <a:ext cx="11342913" cy="4995140"/>
          </a:xfrm>
        </p:spPr>
        <p:txBody>
          <a:bodyPr>
            <a:noAutofit/>
          </a:bodyPr>
          <a:lstStyle/>
          <a:p>
            <a:r>
              <a:rPr lang="de-DE" sz="3200" u="sng" dirty="0" smtClean="0">
                <a:latin typeface="Times New Roman" panose="02020603050405020304" pitchFamily="18" charset="0"/>
                <a:cs typeface="Times New Roman" panose="02020603050405020304" pitchFamily="18" charset="0"/>
              </a:rPr>
              <a:t>Grundlagen</a:t>
            </a:r>
            <a:r>
              <a:rPr lang="de-DE" sz="3200" dirty="0" smtClean="0">
                <a:latin typeface="Times New Roman" panose="02020603050405020304" pitchFamily="18" charset="0"/>
                <a:cs typeface="Times New Roman" panose="02020603050405020304" pitchFamily="18" charset="0"/>
              </a:rPr>
              <a:t>: Was </a:t>
            </a:r>
            <a:r>
              <a:rPr lang="de-DE" sz="3200" dirty="0">
                <a:latin typeface="Times New Roman" panose="02020603050405020304" pitchFamily="18" charset="0"/>
                <a:cs typeface="Times New Roman" panose="02020603050405020304" pitchFamily="18" charset="0"/>
              </a:rPr>
              <a:t>ist Ethik? Was ist </a:t>
            </a:r>
            <a:r>
              <a:rPr lang="de-DE" sz="3200" dirty="0" smtClean="0">
                <a:latin typeface="Times New Roman" panose="02020603050405020304" pitchFamily="18" charset="0"/>
                <a:cs typeface="Times New Roman" panose="02020603050405020304" pitchFamily="18" charset="0"/>
              </a:rPr>
              <a:t>Moral? Ethik/Moral vs. Recht; Immanuel Kant; Richterethik: </a:t>
            </a:r>
            <a:r>
              <a:rPr lang="de-DE" sz="3200" dirty="0" err="1" smtClean="0">
                <a:latin typeface="Times New Roman" panose="02020603050405020304" pitchFamily="18" charset="0"/>
                <a:cs typeface="Times New Roman" panose="02020603050405020304" pitchFamily="18" charset="0"/>
              </a:rPr>
              <a:t>Deontologie</a:t>
            </a:r>
            <a:r>
              <a:rPr lang="de-DE" sz="3200" dirty="0" smtClean="0">
                <a:latin typeface="Times New Roman" panose="02020603050405020304" pitchFamily="18" charset="0"/>
                <a:cs typeface="Times New Roman" panose="02020603050405020304" pitchFamily="18" charset="0"/>
              </a:rPr>
              <a:t>? Tugendethik?</a:t>
            </a:r>
          </a:p>
          <a:p>
            <a:r>
              <a:rPr lang="de-DE" sz="3200" u="sng" dirty="0" smtClean="0">
                <a:latin typeface="Times New Roman" panose="02020603050405020304" pitchFamily="18" charset="0"/>
                <a:cs typeface="Times New Roman" panose="02020603050405020304" pitchFamily="18" charset="0"/>
              </a:rPr>
              <a:t>Anwendung</a:t>
            </a:r>
            <a:r>
              <a:rPr lang="de-DE" sz="3200" dirty="0" smtClean="0">
                <a:latin typeface="Times New Roman" panose="02020603050405020304" pitchFamily="18" charset="0"/>
                <a:cs typeface="Times New Roman" panose="02020603050405020304" pitchFamily="18" charset="0"/>
              </a:rPr>
              <a:t>: ethische Entscheidungsfindung (Prüfschema)</a:t>
            </a:r>
          </a:p>
          <a:p>
            <a:r>
              <a:rPr lang="de-DE" sz="3200" dirty="0">
                <a:latin typeface="Times New Roman" panose="02020603050405020304" pitchFamily="18" charset="0"/>
                <a:cs typeface="Times New Roman" panose="02020603050405020304" pitchFamily="18" charset="0"/>
              </a:rPr>
              <a:t>n</a:t>
            </a:r>
            <a:r>
              <a:rPr lang="de-DE" sz="3200" dirty="0" smtClean="0">
                <a:latin typeface="Times New Roman" panose="02020603050405020304" pitchFamily="18" charset="0"/>
                <a:cs typeface="Times New Roman" panose="02020603050405020304" pitchFamily="18" charset="0"/>
              </a:rPr>
              <a:t>ormative Grundlagen (Schweiz; international</a:t>
            </a:r>
            <a:r>
              <a:rPr lang="de-DE" sz="3200" dirty="0">
                <a:latin typeface="Times New Roman" panose="02020603050405020304" pitchFamily="18" charset="0"/>
                <a:cs typeface="Times New Roman" panose="02020603050405020304" pitchFamily="18" charset="0"/>
              </a:rPr>
              <a:t>); Ethikkommission SVR-ASM</a:t>
            </a:r>
          </a:p>
          <a:p>
            <a:r>
              <a:rPr lang="de-DE" sz="3200" dirty="0" smtClean="0">
                <a:latin typeface="Times New Roman" panose="02020603050405020304" pitchFamily="18" charset="0"/>
                <a:cs typeface="Times New Roman" panose="02020603050405020304" pitchFamily="18" charset="0"/>
              </a:rPr>
              <a:t>Beispiele von richterlichem Verhalten im Amt sowie </a:t>
            </a:r>
            <a:r>
              <a:rPr lang="de-DE" sz="3200" dirty="0" err="1" smtClean="0">
                <a:latin typeface="Times New Roman" panose="02020603050405020304" pitchFamily="18" charset="0"/>
                <a:cs typeface="Times New Roman" panose="02020603050405020304" pitchFamily="18" charset="0"/>
              </a:rPr>
              <a:t>ausserhalb</a:t>
            </a:r>
            <a:r>
              <a:rPr lang="de-DE" sz="3200" dirty="0" smtClean="0">
                <a:latin typeface="Times New Roman" panose="02020603050405020304" pitchFamily="18" charset="0"/>
                <a:cs typeface="Times New Roman" panose="02020603050405020304" pitchFamily="18" charset="0"/>
              </a:rPr>
              <a:t> des Amtes (Nähe zwischen Anwalt und Richter; soziale Netzwerke / Privatleben; Mandatssteuern; Nebenbeschäftigungen / Nebenerwerb; Politik; </a:t>
            </a:r>
            <a:r>
              <a:rPr lang="de-DE" sz="3200" smtClean="0">
                <a:latin typeface="Times New Roman" panose="02020603050405020304" pitchFamily="18" charset="0"/>
                <a:cs typeface="Times New Roman" panose="02020603050405020304" pitchFamily="18" charset="0"/>
              </a:rPr>
              <a:t>Vereinsaktivitäten usw.)</a:t>
            </a:r>
            <a:endParaRPr lang="de-DE" sz="3200" dirty="0" smtClean="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a:t>
            </a:fld>
            <a:endParaRPr lang="de-CH"/>
          </a:p>
        </p:txBody>
      </p:sp>
      <p:sp>
        <p:nvSpPr>
          <p:cNvPr id="6" name="Datumsplatzhalter 5"/>
          <p:cNvSpPr>
            <a:spLocks noGrp="1"/>
          </p:cNvSpPr>
          <p:nvPr>
            <p:ph type="dt" sz="half" idx="10"/>
          </p:nvPr>
        </p:nvSpPr>
        <p:spPr/>
        <p:txBody>
          <a:bodyPr/>
          <a:lstStyle/>
          <a:p>
            <a:fld id="{9A42745C-4CB2-4059-AACB-313AB51CF5F6}" type="datetime1">
              <a:rPr lang="de-DE" smtClean="0"/>
              <a:t>13.06.2023</a:t>
            </a:fld>
            <a:endParaRPr lang="de-CH" dirty="0"/>
          </a:p>
        </p:txBody>
      </p:sp>
    </p:spTree>
    <p:extLst>
      <p:ext uri="{BB962C8B-B14F-4D97-AF65-F5344CB8AC3E}">
        <p14:creationId xmlns:p14="http://schemas.microsoft.com/office/powerpoint/2010/main" val="46681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20</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450771" y="329532"/>
            <a:ext cx="856232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smtClean="0">
                <a:latin typeface="Times New Roman" panose="02020603050405020304" pitchFamily="18" charset="0"/>
                <a:cs typeface="Times New Roman" panose="02020603050405020304" pitchFamily="18" charset="0"/>
              </a:rPr>
              <a:t>Umgang mit „</a:t>
            </a:r>
            <a:r>
              <a:rPr lang="de-DE" dirty="0" err="1" smtClean="0">
                <a:latin typeface="Times New Roman" panose="02020603050405020304" pitchFamily="18" charset="0"/>
                <a:cs typeface="Times New Roman" panose="02020603050405020304" pitchFamily="18" charset="0"/>
              </a:rPr>
              <a:t>social</a:t>
            </a:r>
            <a:r>
              <a:rPr lang="de-DE"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media</a:t>
            </a:r>
            <a:r>
              <a:rPr lang="de-DE" dirty="0" smtClean="0">
                <a:latin typeface="Times New Roman" panose="02020603050405020304" pitchFamily="18" charset="0"/>
                <a:cs typeface="Times New Roman" panose="02020603050405020304" pitchFamily="18" charset="0"/>
              </a:rPr>
              <a:t>“ (Fall 2)</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78984204-5551-4D78-96B9-648600CD1D9F}" type="datetime1">
              <a:rPr lang="de-DE" smtClean="0"/>
              <a:t>13.06.2023</a:t>
            </a:fld>
            <a:endParaRPr lang="de-CH" dirty="0"/>
          </a:p>
        </p:txBody>
      </p:sp>
      <p:sp>
        <p:nvSpPr>
          <p:cNvPr id="9" name="Inhaltsplatzhalter 8"/>
          <p:cNvSpPr>
            <a:spLocks noGrp="1"/>
          </p:cNvSpPr>
          <p:nvPr>
            <p:ph idx="1"/>
          </p:nvPr>
        </p:nvSpPr>
        <p:spPr>
          <a:xfrm>
            <a:off x="283029" y="1825625"/>
            <a:ext cx="11730067" cy="4351338"/>
          </a:xfrm>
        </p:spPr>
        <p:txBody>
          <a:bodyPr>
            <a:normAutofit lnSpcReduction="10000"/>
          </a:bodyPr>
          <a:lstStyle/>
          <a:p>
            <a:pPr marL="0" indent="0">
              <a:buNone/>
            </a:pPr>
            <a:r>
              <a:rPr lang="de-CH" sz="1800" dirty="0" smtClean="0"/>
              <a:t>Tages-Anzeiger vom 16. Februar 2021, S. 17</a:t>
            </a:r>
          </a:p>
          <a:p>
            <a:pPr marL="0" indent="0">
              <a:buNone/>
            </a:pPr>
            <a:r>
              <a:rPr lang="de-CH" b="1" dirty="0" smtClean="0"/>
              <a:t>Seiner Frau zuliebe tanzt er auf </a:t>
            </a:r>
            <a:r>
              <a:rPr lang="de-CH" b="1" dirty="0" err="1" smtClean="0"/>
              <a:t>Tiktok</a:t>
            </a:r>
            <a:endParaRPr lang="de-CH" b="1" dirty="0" smtClean="0"/>
          </a:p>
          <a:p>
            <a:pPr marL="0" indent="0">
              <a:buNone/>
            </a:pPr>
            <a:r>
              <a:rPr lang="de-CH" sz="2400" b="1" dirty="0" smtClean="0"/>
              <a:t>Des Amtes «nicht würdig» </a:t>
            </a:r>
            <a:r>
              <a:rPr lang="de-CH" sz="2400" dirty="0" smtClean="0"/>
              <a:t>Ein (…) Oberrichter dreht mit seiner Gattin lustige </a:t>
            </a:r>
            <a:r>
              <a:rPr lang="de-CH" sz="2400" dirty="0" err="1" smtClean="0"/>
              <a:t>Tiktok</a:t>
            </a:r>
            <a:r>
              <a:rPr lang="de-CH" sz="2400" dirty="0" smtClean="0"/>
              <a:t>-Videos. Das Gericht will, dass er diese vom Videoportal entfernt. Was darf eine Magistratsperson?</a:t>
            </a:r>
          </a:p>
          <a:p>
            <a:pPr marL="0" indent="0" algn="just">
              <a:buNone/>
            </a:pPr>
            <a:r>
              <a:rPr lang="de-CH" sz="2400" dirty="0" smtClean="0"/>
              <a:t>Einmal gibt er neben seiner Frau seine ungelenken Tanzbewegungen zum Besten. In </a:t>
            </a:r>
            <a:r>
              <a:rPr lang="de-CH" sz="2400" dirty="0" err="1" smtClean="0"/>
              <a:t>Röhrchenjeans</a:t>
            </a:r>
            <a:r>
              <a:rPr lang="de-CH" sz="2400" dirty="0" smtClean="0"/>
              <a:t> und übergrossem Logo-Shirt. Ein anderes Mal schlägt ihm seine Frau mit dem </a:t>
            </a:r>
            <a:r>
              <a:rPr lang="de-CH" sz="2400" dirty="0" err="1" smtClean="0"/>
              <a:t>Wallholz</a:t>
            </a:r>
            <a:r>
              <a:rPr lang="de-CH" sz="2400" dirty="0" smtClean="0"/>
              <a:t> auf den Hinterkopf, bis ihm das vorgesetzte Essen (…) mundet. Dann überrascht sie ihn in der Küche, sie schlagen sich im Takt der Musik gegenseitig auf den Hintern, umarmen und küssen sich. Dazu der Kommentar «Wahre Liebe» und vier Herzchen-Emojis. (…)</a:t>
            </a:r>
          </a:p>
          <a:p>
            <a:pPr marL="0" indent="0" algn="just">
              <a:buNone/>
            </a:pPr>
            <a:r>
              <a:rPr lang="de-CH" sz="2400" dirty="0" smtClean="0"/>
              <a:t>Man stellt sich vor: Am Morgen verurteilt [der Richter] Straftäter, am Abend hält er für ein lustiges Video mit seiner jüngeren, lebenslustigen Frau her. Darf sich ein Richter – eine Magistratsperson – so in der Öffentlichkeit zeigen?</a:t>
            </a:r>
            <a:endParaRPr lang="de-CH" sz="2400" dirty="0"/>
          </a:p>
        </p:txBody>
      </p:sp>
    </p:spTree>
    <p:extLst>
      <p:ext uri="{BB962C8B-B14F-4D97-AF65-F5344CB8AC3E}">
        <p14:creationId xmlns:p14="http://schemas.microsoft.com/office/powerpoint/2010/main" val="2693226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21</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Anwendung:</a:t>
            </a:r>
          </a:p>
          <a:p>
            <a:pPr algn="r"/>
            <a:r>
              <a:rPr lang="de-DE" dirty="0" smtClean="0">
                <a:latin typeface="Times New Roman" panose="02020603050405020304" pitchFamily="18" charset="0"/>
                <a:cs typeface="Times New Roman" panose="02020603050405020304" pitchFamily="18" charset="0"/>
              </a:rPr>
              <a:t>„Mandatssteuern“ (Fall 3) </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718457" y="1638162"/>
            <a:ext cx="10755086" cy="4819355"/>
          </a:xfrm>
        </p:spPr>
        <p:txBody>
          <a:bodyPr>
            <a:normAutofit fontScale="62500" lnSpcReduction="20000"/>
          </a:bodyPr>
          <a:lstStyle/>
          <a:p>
            <a:pPr marL="0" indent="0">
              <a:buNone/>
            </a:pPr>
            <a:r>
              <a:rPr lang="de-CH" sz="2900" dirty="0">
                <a:cs typeface="Calibri" panose="020F0502020204030204" pitchFamily="34" charset="0"/>
              </a:rPr>
              <a:t>Sind Mandatssteuern </a:t>
            </a:r>
            <a:r>
              <a:rPr lang="de-CH" sz="2900" dirty="0" smtClean="0">
                <a:cs typeface="Calibri" panose="020F0502020204030204" pitchFamily="34" charset="0"/>
              </a:rPr>
              <a:t>der Richterschaft an </a:t>
            </a:r>
            <a:r>
              <a:rPr lang="de-CH" sz="2900" dirty="0">
                <a:cs typeface="Calibri" panose="020F0502020204030204" pitchFamily="34" charset="0"/>
              </a:rPr>
              <a:t>politische Parteien </a:t>
            </a:r>
            <a:r>
              <a:rPr lang="de-CH" sz="2900" dirty="0" smtClean="0">
                <a:cs typeface="Calibri" panose="020F0502020204030204" pitchFamily="34" charset="0"/>
              </a:rPr>
              <a:t>richterethisch </a:t>
            </a:r>
            <a:r>
              <a:rPr lang="de-CH" sz="2900" dirty="0">
                <a:cs typeface="Calibri" panose="020F0502020204030204" pitchFamily="34" charset="0"/>
              </a:rPr>
              <a:t>problematisch?</a:t>
            </a:r>
          </a:p>
          <a:p>
            <a:r>
              <a:rPr lang="de-CH" sz="2900" dirty="0" smtClean="0"/>
              <a:t>Minderheit der SVR-Ethikkommission: </a:t>
            </a:r>
            <a:r>
              <a:rPr lang="de-CH" sz="2900" dirty="0">
                <a:cs typeface="Calibri" panose="020F0502020204030204" pitchFamily="34" charset="0"/>
              </a:rPr>
              <a:t>allein justiz- bzw. staatspolitische Problematik</a:t>
            </a:r>
            <a:endParaRPr lang="de-CH" sz="2900" dirty="0" smtClean="0">
              <a:cs typeface="Calibri" panose="020F0502020204030204" pitchFamily="34" charset="0"/>
            </a:endParaRPr>
          </a:p>
          <a:p>
            <a:pPr marL="804863" indent="-358775">
              <a:buFont typeface="Wingdings" panose="05000000000000000000" pitchFamily="2" charset="2"/>
              <a:buChar char="Ø"/>
            </a:pPr>
            <a:r>
              <a:rPr lang="de-CH" sz="2900" dirty="0"/>
              <a:t>Unabhängigkeit in der Rechtsprechung (Rechtsfindung im Einzelfall) ist </a:t>
            </a:r>
            <a:r>
              <a:rPr lang="de-CH" sz="2900" dirty="0" smtClean="0"/>
              <a:t>nicht </a:t>
            </a:r>
            <a:r>
              <a:rPr lang="de-CH" sz="2900" dirty="0"/>
              <a:t>tangiert/verletzt (BGer vom 21. Juni 2018, 6B_1458/2017, </a:t>
            </a:r>
            <a:r>
              <a:rPr lang="de-CH" sz="2900" dirty="0" smtClean="0"/>
              <a:t>E. </a:t>
            </a:r>
            <a:r>
              <a:rPr lang="de-CH" sz="2900" dirty="0"/>
              <a:t>2.2</a:t>
            </a:r>
            <a:r>
              <a:rPr lang="de-CH" sz="2900" dirty="0" smtClean="0"/>
              <a:t>).</a:t>
            </a:r>
            <a:endParaRPr lang="de-CH" sz="2900" dirty="0" smtClean="0">
              <a:cs typeface="Calibri" panose="020F0502020204030204" pitchFamily="34" charset="0"/>
            </a:endParaRPr>
          </a:p>
          <a:p>
            <a:pPr marL="804863" indent="-358775">
              <a:buFont typeface="Wingdings" panose="05000000000000000000" pitchFamily="2" charset="2"/>
              <a:buChar char="Ø"/>
            </a:pPr>
            <a:r>
              <a:rPr lang="de-CH" sz="2900" dirty="0" smtClean="0">
                <a:cs typeface="Calibri" panose="020F0502020204030204" pitchFamily="34" charset="0"/>
              </a:rPr>
              <a:t>Letztlich geht es «nur» um das «Ansehen» der Gerichte (diffus), jedoch ist die Optik der Verfahrensparteien massgebend, nicht der Bevölkerung schlechthin; zudem ist gar nicht erstellt, dass die Mandatssteuern das Vertrauen der Rechtsgemeinschaft gefährden. </a:t>
            </a:r>
          </a:p>
          <a:p>
            <a:pPr marL="804863" indent="-358775">
              <a:buFont typeface="Wingdings" panose="05000000000000000000" pitchFamily="2" charset="2"/>
              <a:buChar char="Ø"/>
            </a:pPr>
            <a:r>
              <a:rPr lang="de-CH" sz="2900" dirty="0">
                <a:cs typeface="Calibri" panose="020F0502020204030204" pitchFamily="34" charset="0"/>
              </a:rPr>
              <a:t>D</a:t>
            </a:r>
            <a:r>
              <a:rPr lang="de-CH" sz="2900" dirty="0" smtClean="0">
                <a:cs typeface="Calibri" panose="020F0502020204030204" pitchFamily="34" charset="0"/>
              </a:rPr>
              <a:t>ie Richterethik bewegt sich in der verfassungsmässigen Ordnung der jeweiligen Gesellschaft, und die Bezahlung ist nun mal systemimmanent (politische Wahl; Wiederwahlerfordernis).</a:t>
            </a:r>
          </a:p>
          <a:p>
            <a:pPr marL="271463" indent="-271463"/>
            <a:r>
              <a:rPr lang="de-CH" sz="2900" dirty="0" smtClean="0"/>
              <a:t>Mehrheit </a:t>
            </a:r>
            <a:r>
              <a:rPr lang="de-CH" sz="2900" dirty="0"/>
              <a:t>der SVR-Ethikkommission</a:t>
            </a:r>
            <a:r>
              <a:rPr lang="de-CH" sz="2900" dirty="0" smtClean="0"/>
              <a:t>: zusätzlich auch eine berufsethische Problematik</a:t>
            </a:r>
            <a:endParaRPr lang="de-CH" sz="2900" dirty="0">
              <a:cs typeface="Calibri" panose="020F0502020204030204" pitchFamily="34" charset="0"/>
            </a:endParaRPr>
          </a:p>
          <a:p>
            <a:pPr marL="804863" indent="-358775">
              <a:buFont typeface="Wingdings" panose="05000000000000000000" pitchFamily="2" charset="2"/>
              <a:buChar char="Ø"/>
            </a:pPr>
            <a:r>
              <a:rPr lang="de-CH" sz="2900" dirty="0" smtClean="0">
                <a:cs typeface="Calibri" panose="020F0502020204030204" pitchFamily="34" charset="0"/>
              </a:rPr>
              <a:t>Vertrauen der Bevölkerung in die Rechtsprechung / Justiz als Ganzes (Richteramt gekauft; Abhängigkeit Richter/politische Partei)</a:t>
            </a:r>
          </a:p>
          <a:p>
            <a:pPr marL="804863" indent="-358775">
              <a:buFont typeface="Wingdings" panose="05000000000000000000" pitchFamily="2" charset="2"/>
              <a:buChar char="Ø"/>
            </a:pPr>
            <a:r>
              <a:rPr lang="de-CH" sz="2900" dirty="0" smtClean="0">
                <a:cs typeface="Calibri" panose="020F0502020204030204" pitchFamily="34" charset="0"/>
              </a:rPr>
              <a:t>Gefahr für die </a:t>
            </a:r>
            <a:r>
              <a:rPr lang="de-CH" sz="2900" dirty="0"/>
              <a:t>Unabhängigkeit der Justiz von der Politik und damit </a:t>
            </a:r>
            <a:r>
              <a:rPr lang="de-CH" sz="2900" dirty="0" smtClean="0"/>
              <a:t>Gefahr </a:t>
            </a:r>
            <a:r>
              <a:rPr lang="de-CH" sz="2900" dirty="0"/>
              <a:t>für die Glaubwürdigkeit der Justiz als </a:t>
            </a:r>
            <a:r>
              <a:rPr lang="de-CH" sz="2900" dirty="0" smtClean="0"/>
              <a:t>Ganzes</a:t>
            </a:r>
          </a:p>
          <a:p>
            <a:pPr marL="804863" indent="-358775">
              <a:buFont typeface="Wingdings" panose="05000000000000000000" pitchFamily="2" charset="2"/>
              <a:buChar char="Ø"/>
            </a:pPr>
            <a:r>
              <a:rPr lang="de-CH" sz="2900" dirty="0">
                <a:cs typeface="Calibri" panose="020F0502020204030204" pitchFamily="34" charset="0"/>
              </a:rPr>
              <a:t>a</a:t>
            </a:r>
            <a:r>
              <a:rPr lang="de-CH" sz="2900" dirty="0" smtClean="0">
                <a:cs typeface="Calibri" panose="020F0502020204030204" pitchFamily="34" charset="0"/>
              </a:rPr>
              <a:t>llerdings persönliches Dilemma der einzelnen Richterin / des einzelnen Richters, das auf der individuellen Ebene nicht aufgelöst werden kann</a:t>
            </a:r>
          </a:p>
          <a:p>
            <a:pPr marL="804863" indent="-358775">
              <a:buFont typeface="Wingdings" panose="05000000000000000000" pitchFamily="2" charset="2"/>
              <a:buChar char="Ø"/>
            </a:pPr>
            <a:r>
              <a:rPr lang="de-CH" sz="2900" dirty="0" smtClean="0">
                <a:cs typeface="Calibri" panose="020F0502020204030204" pitchFamily="34" charset="0"/>
              </a:rPr>
              <a:t>Ausweg: Forderung der Richterschaft als Ganzes auf Abschaffung an die Politik </a:t>
            </a:r>
          </a:p>
          <a:p>
            <a:pPr marL="0" indent="0">
              <a:buNone/>
            </a:pPr>
            <a:r>
              <a:rPr lang="de-CH" sz="2200" dirty="0" smtClean="0">
                <a:latin typeface="Calibri" panose="020F0502020204030204" pitchFamily="34" charset="0"/>
                <a:cs typeface="Calibri" panose="020F0502020204030204" pitchFamily="34" charset="0"/>
              </a:rPr>
              <a:t>Stellungnahme der SVR-EK vom 27.03.2019 (</a:t>
            </a:r>
            <a:r>
              <a:rPr lang="de-CH" sz="2200" dirty="0" smtClean="0">
                <a:latin typeface="Calibri" panose="020F0502020204030204" pitchFamily="34" charset="0"/>
                <a:cs typeface="Calibri" panose="020F0502020204030204" pitchFamily="34" charset="0"/>
                <a:hlinkClick r:id="rId3"/>
              </a:rPr>
              <a:t>www.svr-asm.ch</a:t>
            </a:r>
            <a:r>
              <a:rPr lang="de-CH" sz="2200" dirty="0" smtClean="0">
                <a:latin typeface="Calibri" panose="020F0502020204030204" pitchFamily="34" charset="0"/>
                <a:cs typeface="Calibri" panose="020F0502020204030204" pitchFamily="34" charset="0"/>
              </a:rPr>
              <a:t>; Ethik)</a:t>
            </a:r>
            <a:endParaRPr lang="de-DE" sz="2200" dirty="0">
              <a:latin typeface="Calibri" panose="020F0502020204030204" pitchFamily="34" charset="0"/>
              <a:cs typeface="Calibri" panose="020F0502020204030204" pitchFamily="34" charset="0"/>
            </a:endParaRPr>
          </a:p>
          <a:p>
            <a:endParaRPr lang="de-DE" dirty="0"/>
          </a:p>
        </p:txBody>
      </p:sp>
      <p:sp>
        <p:nvSpPr>
          <p:cNvPr id="2" name="Datumsplatzhalter 1"/>
          <p:cNvSpPr>
            <a:spLocks noGrp="1"/>
          </p:cNvSpPr>
          <p:nvPr>
            <p:ph type="dt" sz="half" idx="10"/>
          </p:nvPr>
        </p:nvSpPr>
        <p:spPr/>
        <p:txBody>
          <a:bodyPr/>
          <a:lstStyle/>
          <a:p>
            <a:fld id="{1231C36F-5565-47CC-8690-236ABC68CFA2}" type="datetime1">
              <a:rPr lang="de-DE" smtClean="0"/>
              <a:t>13.06.2023</a:t>
            </a:fld>
            <a:endParaRPr lang="de-CH" dirty="0"/>
          </a:p>
        </p:txBody>
      </p:sp>
    </p:spTree>
    <p:extLst>
      <p:ext uri="{BB962C8B-B14F-4D97-AF65-F5344CB8AC3E}">
        <p14:creationId xmlns:p14="http://schemas.microsoft.com/office/powerpoint/2010/main" val="1399994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22</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895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smtClean="0">
                <a:latin typeface="Times New Roman" panose="02020603050405020304" pitchFamily="18" charset="0"/>
                <a:cs typeface="Times New Roman" panose="02020603050405020304" pitchFamily="18" charset="0"/>
              </a:rPr>
              <a:t>Literatur (Auswahl 1/2)</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718457" y="1360714"/>
            <a:ext cx="10755086" cy="5096803"/>
          </a:xfrm>
        </p:spPr>
        <p:txBody>
          <a:bodyPr>
            <a:normAutofit lnSpcReduction="10000"/>
          </a:bodyPr>
          <a:lstStyle/>
          <a:p>
            <a:r>
              <a:rPr lang="fr-CH" cap="small" dirty="0" err="1"/>
              <a:t>Abravanel</a:t>
            </a:r>
            <a:r>
              <a:rPr lang="fr-CH" cap="small" dirty="0"/>
              <a:t> Philippe</a:t>
            </a:r>
            <a:r>
              <a:rPr lang="fr-CH" dirty="0"/>
              <a:t>, La déontologie du juge, in: AJP 4 (1995), S. 421 ff</a:t>
            </a:r>
            <a:r>
              <a:rPr lang="fr-CH" dirty="0" smtClean="0"/>
              <a:t>.</a:t>
            </a:r>
          </a:p>
          <a:p>
            <a:r>
              <a:rPr lang="de-CH" cap="small" dirty="0" err="1"/>
              <a:t>Bleisch</a:t>
            </a:r>
            <a:r>
              <a:rPr lang="de-CH" cap="small" dirty="0"/>
              <a:t> Barbara / </a:t>
            </a:r>
            <a:r>
              <a:rPr lang="de-CH" cap="small" dirty="0" err="1"/>
              <a:t>Huppenbauer</a:t>
            </a:r>
            <a:r>
              <a:rPr lang="de-CH" cap="small" dirty="0"/>
              <a:t> Markus / Baumberger Christoph, </a:t>
            </a:r>
            <a:r>
              <a:rPr lang="de-CH" dirty="0"/>
              <a:t>Ethische Entscheidfindung, Ein Handbuch für die Praxis, 3. </a:t>
            </a:r>
            <a:r>
              <a:rPr lang="fr-CH" dirty="0" err="1"/>
              <a:t>Aufl</a:t>
            </a:r>
            <a:r>
              <a:rPr lang="fr-CH" dirty="0"/>
              <a:t>., Zürich </a:t>
            </a:r>
            <a:r>
              <a:rPr lang="fr-CH" dirty="0" smtClean="0"/>
              <a:t>2021</a:t>
            </a:r>
          </a:p>
          <a:p>
            <a:r>
              <a:rPr lang="de-CH" cap="small" dirty="0" err="1"/>
              <a:t>Düwell</a:t>
            </a:r>
            <a:r>
              <a:rPr lang="de-CH" cap="small" dirty="0"/>
              <a:t> Marcus / </a:t>
            </a:r>
            <a:r>
              <a:rPr lang="de-CH" cap="small" dirty="0" err="1"/>
              <a:t>Hübenthal</a:t>
            </a:r>
            <a:r>
              <a:rPr lang="de-CH" cap="small" dirty="0"/>
              <a:t> Christoph / Werner Micha H. (Hrsg.), </a:t>
            </a:r>
            <a:r>
              <a:rPr lang="de-CH" dirty="0"/>
              <a:t>Handbuch Ethik, 3. Aufl., Stuttgart 2011</a:t>
            </a:r>
          </a:p>
          <a:p>
            <a:r>
              <a:rPr lang="de-CH" cap="small" dirty="0"/>
              <a:t>Eichenberger Kurt, </a:t>
            </a:r>
            <a:r>
              <a:rPr lang="de-CH" dirty="0"/>
              <a:t>Die richterliche Unabhängigkeit als staatsrechtliches Problem, Bern 1960</a:t>
            </a:r>
          </a:p>
          <a:p>
            <a:r>
              <a:rPr lang="de-CH" cap="small" dirty="0"/>
              <a:t>Freiburghaus Dieter</a:t>
            </a:r>
            <a:r>
              <a:rPr lang="de-CH" dirty="0"/>
              <a:t>, Verhaltenskodex für Kantonsrichterinnen und -richter, in: «Justice - Justiz - Giustizia», 2005/1</a:t>
            </a:r>
          </a:p>
          <a:p>
            <a:r>
              <a:rPr lang="de-CH" cap="small" dirty="0"/>
              <a:t>Gass Stephan</a:t>
            </a:r>
            <a:r>
              <a:rPr lang="de-CH" dirty="0"/>
              <a:t>, </a:t>
            </a:r>
            <a:r>
              <a:rPr lang="de-DE" dirty="0"/>
              <a:t>Die Ethik der Richterinnen und Richter: Grundzüge einer </a:t>
            </a:r>
            <a:r>
              <a:rPr lang="de-DE" dirty="0" err="1"/>
              <a:t>Richterdeontologie</a:t>
            </a:r>
            <a:r>
              <a:rPr lang="de-DE" dirty="0"/>
              <a:t>, in: Marianne Heer (Hrsg.), </a:t>
            </a:r>
            <a:r>
              <a:rPr lang="de-DE" i="1" dirty="0"/>
              <a:t>Der Richter und sein Bild / Le </a:t>
            </a:r>
            <a:r>
              <a:rPr lang="de-DE" i="1" dirty="0" err="1"/>
              <a:t>juge</a:t>
            </a:r>
            <a:r>
              <a:rPr lang="de-DE" i="1" dirty="0"/>
              <a:t> et </a:t>
            </a:r>
            <a:r>
              <a:rPr lang="de-DE" i="1" dirty="0" err="1"/>
              <a:t>son</a:t>
            </a:r>
            <a:r>
              <a:rPr lang="de-DE" i="1" dirty="0"/>
              <a:t> </a:t>
            </a:r>
            <a:r>
              <a:rPr lang="de-DE" i="1" dirty="0" err="1"/>
              <a:t>image</a:t>
            </a:r>
            <a:r>
              <a:rPr lang="de-DE" dirty="0"/>
              <a:t>, Bern 2008, S. 143 ff.</a:t>
            </a:r>
            <a:endParaRPr lang="de-CH" dirty="0"/>
          </a:p>
          <a:p>
            <a:endParaRPr lang="fr-CH" dirty="0" smtClean="0"/>
          </a:p>
          <a:p>
            <a:endParaRPr lang="de-DE" dirty="0"/>
          </a:p>
        </p:txBody>
      </p:sp>
      <p:sp>
        <p:nvSpPr>
          <p:cNvPr id="2" name="Datumsplatzhalter 1"/>
          <p:cNvSpPr>
            <a:spLocks noGrp="1"/>
          </p:cNvSpPr>
          <p:nvPr>
            <p:ph type="dt" sz="half" idx="10"/>
          </p:nvPr>
        </p:nvSpPr>
        <p:spPr/>
        <p:txBody>
          <a:bodyPr/>
          <a:lstStyle/>
          <a:p>
            <a:fld id="{1231C36F-5565-47CC-8690-236ABC68CFA2}" type="datetime1">
              <a:rPr lang="de-DE" smtClean="0"/>
              <a:t>13.06.2023</a:t>
            </a:fld>
            <a:endParaRPr lang="de-CH" dirty="0"/>
          </a:p>
        </p:txBody>
      </p:sp>
    </p:spTree>
    <p:extLst>
      <p:ext uri="{BB962C8B-B14F-4D97-AF65-F5344CB8AC3E}">
        <p14:creationId xmlns:p14="http://schemas.microsoft.com/office/powerpoint/2010/main" val="2558312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23</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8957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smtClean="0">
                <a:latin typeface="Times New Roman" panose="02020603050405020304" pitchFamily="18" charset="0"/>
                <a:cs typeface="Times New Roman" panose="02020603050405020304" pitchFamily="18" charset="0"/>
              </a:rPr>
              <a:t>Literatur (Auswahl 2/2)</a:t>
            </a:r>
            <a:endParaRPr lang="de-CH" dirty="0">
              <a:latin typeface="Times New Roman" panose="02020603050405020304" pitchFamily="18" charset="0"/>
              <a:cs typeface="Times New Roman" panose="02020603050405020304" pitchFamily="18" charset="0"/>
            </a:endParaRPr>
          </a:p>
        </p:txBody>
      </p:sp>
      <p:sp>
        <p:nvSpPr>
          <p:cNvPr id="8" name="Inhaltsplatzhalter 2">
            <a:extLst>
              <a:ext uri="{FF2B5EF4-FFF2-40B4-BE49-F238E27FC236}">
                <a16:creationId xmlns:a16="http://schemas.microsoft.com/office/drawing/2014/main" id="{5565CD18-21E8-2AC1-CF81-865D77014DD7}"/>
              </a:ext>
            </a:extLst>
          </p:cNvPr>
          <p:cNvSpPr>
            <a:spLocks noGrp="1"/>
          </p:cNvSpPr>
          <p:nvPr>
            <p:ph idx="1"/>
          </p:nvPr>
        </p:nvSpPr>
        <p:spPr>
          <a:xfrm>
            <a:off x="718457" y="1360714"/>
            <a:ext cx="10755086" cy="5096803"/>
          </a:xfrm>
        </p:spPr>
        <p:txBody>
          <a:bodyPr>
            <a:normAutofit fontScale="92500" lnSpcReduction="10000"/>
          </a:bodyPr>
          <a:lstStyle/>
          <a:p>
            <a:r>
              <a:rPr lang="de-DE" cap="small" dirty="0"/>
              <a:t>Hänni Julia, </a:t>
            </a:r>
            <a:r>
              <a:rPr lang="de-DE" dirty="0"/>
              <a:t>Rechtsphilosophie in a </a:t>
            </a:r>
            <a:r>
              <a:rPr lang="de-DE" dirty="0" err="1"/>
              <a:t>nutshell</a:t>
            </a:r>
            <a:r>
              <a:rPr lang="de-DE" dirty="0"/>
              <a:t>, Zürich 2019</a:t>
            </a:r>
            <a:endParaRPr lang="de-CH" dirty="0"/>
          </a:p>
          <a:p>
            <a:r>
              <a:rPr lang="de-DE" cap="small" dirty="0"/>
              <a:t>Kiener Regina</a:t>
            </a:r>
            <a:r>
              <a:rPr lang="de-DE" dirty="0"/>
              <a:t>, Richterliche Unabhängigkeit, Verfassungsrechtliche Anforderungen an Richter und Gerichte, Bern 2001</a:t>
            </a:r>
            <a:endParaRPr lang="de-CH" dirty="0"/>
          </a:p>
          <a:p>
            <a:r>
              <a:rPr lang="de-CH" cap="small" dirty="0"/>
              <a:t>Ogg Marcel</a:t>
            </a:r>
            <a:r>
              <a:rPr lang="de-CH" dirty="0"/>
              <a:t>, Wozu Richterethik? – 8 Jahre Ethik-Kommission (EK) der Schweizerischen Vereinigung der Richterinnen und Richter (SVR-ASM), in: «Justice - </a:t>
            </a:r>
            <a:r>
              <a:rPr lang="en-US" dirty="0" err="1"/>
              <a:t>Justiz</a:t>
            </a:r>
            <a:r>
              <a:rPr lang="en-US" dirty="0"/>
              <a:t> - Giustizia», </a:t>
            </a:r>
            <a:r>
              <a:rPr lang="en-US" dirty="0" smtClean="0"/>
              <a:t>2022/4</a:t>
            </a:r>
          </a:p>
          <a:p>
            <a:r>
              <a:rPr lang="de-CH" cap="small" dirty="0"/>
              <a:t>Racioppi Giuliano</a:t>
            </a:r>
            <a:r>
              <a:rPr lang="de-CH" dirty="0"/>
              <a:t>, Die moderne «Paulette»: Mandatssteuern von Richterinnen und Richtern, in: «Justice </a:t>
            </a:r>
            <a:r>
              <a:rPr lang="de-CH" dirty="0" smtClean="0"/>
              <a:t>- </a:t>
            </a:r>
            <a:r>
              <a:rPr lang="en-US" dirty="0" err="1" smtClean="0"/>
              <a:t>Justiz</a:t>
            </a:r>
            <a:r>
              <a:rPr lang="en-US" dirty="0" smtClean="0"/>
              <a:t> </a:t>
            </a:r>
            <a:r>
              <a:rPr lang="en-US" dirty="0"/>
              <a:t>- Giustizia», 2017/3</a:t>
            </a:r>
            <a:endParaRPr lang="de-CH" dirty="0"/>
          </a:p>
          <a:p>
            <a:r>
              <a:rPr lang="de-CH" cap="small" dirty="0" smtClean="0"/>
              <a:t>Schneider </a:t>
            </a:r>
            <a:r>
              <a:rPr lang="de-CH" cap="small" dirty="0"/>
              <a:t>Udo, </a:t>
            </a:r>
            <a:r>
              <a:rPr lang="de-CH" dirty="0"/>
              <a:t>Richterliche Ethik im Spannungsfeld zwischen richterlicher Unabhängigkeit und Gesetzesbindung, Berlin 2017</a:t>
            </a:r>
          </a:p>
          <a:p>
            <a:r>
              <a:rPr lang="de-CH" cap="small" dirty="0"/>
              <a:t>Titz Andrea</a:t>
            </a:r>
            <a:r>
              <a:rPr lang="de-CH" dirty="0"/>
              <a:t>, Richterliche Berufsethik - Zeichen echter Unabhängigkeit oder überflüssige Nabelschau?, in : «Justice - Justiz - Giustizia», 2011/4</a:t>
            </a:r>
          </a:p>
          <a:p>
            <a:r>
              <a:rPr lang="de-CH" cap="small" dirty="0" smtClean="0"/>
              <a:t>Waechter </a:t>
            </a:r>
            <a:r>
              <a:rPr lang="de-CH" cap="small" dirty="0"/>
              <a:t>Kay</a:t>
            </a:r>
            <a:r>
              <a:rPr lang="de-CH" dirty="0"/>
              <a:t>, Richterliche Berufsethik, BDVR-Rundschreiben 02/2012, S. </a:t>
            </a:r>
            <a:r>
              <a:rPr lang="de-CH" dirty="0" smtClean="0"/>
              <a:t>83</a:t>
            </a:r>
            <a:endParaRPr lang="de-CH" dirty="0"/>
          </a:p>
          <a:p>
            <a:endParaRPr lang="fr-CH" dirty="0" smtClean="0"/>
          </a:p>
          <a:p>
            <a:endParaRPr lang="de-DE" dirty="0"/>
          </a:p>
        </p:txBody>
      </p:sp>
      <p:sp>
        <p:nvSpPr>
          <p:cNvPr id="2" name="Datumsplatzhalter 1"/>
          <p:cNvSpPr>
            <a:spLocks noGrp="1"/>
          </p:cNvSpPr>
          <p:nvPr>
            <p:ph type="dt" sz="half" idx="10"/>
          </p:nvPr>
        </p:nvSpPr>
        <p:spPr/>
        <p:txBody>
          <a:bodyPr/>
          <a:lstStyle/>
          <a:p>
            <a:fld id="{1231C36F-5565-47CC-8690-236ABC68CFA2}" type="datetime1">
              <a:rPr lang="de-DE" smtClean="0"/>
              <a:t>13.06.2023</a:t>
            </a:fld>
            <a:endParaRPr lang="de-CH" dirty="0"/>
          </a:p>
        </p:txBody>
      </p:sp>
    </p:spTree>
    <p:extLst>
      <p:ext uri="{BB962C8B-B14F-4D97-AF65-F5344CB8AC3E}">
        <p14:creationId xmlns:p14="http://schemas.microsoft.com/office/powerpoint/2010/main" val="1428248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24</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Q &amp; A</a:t>
            </a:r>
            <a:endParaRPr lang="de-CH" dirty="0">
              <a:latin typeface="Times New Roman" panose="02020603050405020304" pitchFamily="18" charset="0"/>
              <a:cs typeface="Times New Roman" panose="02020603050405020304" pitchFamily="18" charset="0"/>
            </a:endParaRPr>
          </a:p>
        </p:txBody>
      </p:sp>
      <p:sp>
        <p:nvSpPr>
          <p:cNvPr id="7" name="Inhaltsplatzhalter 6">
            <a:extLst>
              <a:ext uri="{FF2B5EF4-FFF2-40B4-BE49-F238E27FC236}">
                <a16:creationId xmlns:a16="http://schemas.microsoft.com/office/drawing/2014/main" id="{A8BE6F17-2BE0-3576-C71F-69F021E928C8}"/>
              </a:ext>
            </a:extLst>
          </p:cNvPr>
          <p:cNvSpPr>
            <a:spLocks noGrp="1"/>
          </p:cNvSpPr>
          <p:nvPr>
            <p:ph idx="1"/>
          </p:nvPr>
        </p:nvSpPr>
        <p:spPr/>
        <p:txBody>
          <a:bodyPr>
            <a:noAutofit/>
          </a:bodyPr>
          <a:lstStyle/>
          <a:p>
            <a:pPr marL="0" indent="0">
              <a:buNone/>
            </a:pPr>
            <a:r>
              <a:rPr lang="de-DE" sz="100" dirty="0">
                <a:latin typeface="Times New Roman" panose="02020603050405020304" pitchFamily="18" charset="0"/>
                <a:cs typeface="Times New Roman" panose="02020603050405020304" pitchFamily="18" charset="0"/>
              </a:rPr>
              <a:t>Bei Frau</a:t>
            </a:r>
          </a:p>
        </p:txBody>
      </p:sp>
      <p:sp>
        <p:nvSpPr>
          <p:cNvPr id="2" name="Inhaltsplatzhalter 6">
            <a:extLst>
              <a:ext uri="{FF2B5EF4-FFF2-40B4-BE49-F238E27FC236}">
                <a16:creationId xmlns:a16="http://schemas.microsoft.com/office/drawing/2014/main" id="{0F54D8E8-9A1D-A6E1-9E3A-83CCA331DEC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sz="32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de-DE" sz="32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de-DE" sz="3200" dirty="0">
                <a:latin typeface="Times New Roman" panose="02020603050405020304" pitchFamily="18" charset="0"/>
                <a:cs typeface="Times New Roman" panose="02020603050405020304" pitchFamily="18" charset="0"/>
              </a:rPr>
              <a:t>Haben Sie noch </a:t>
            </a:r>
            <a:r>
              <a:rPr lang="de-DE" sz="3200" dirty="0" smtClean="0">
                <a:latin typeface="Times New Roman" panose="02020603050405020304" pitchFamily="18" charset="0"/>
                <a:cs typeface="Times New Roman" panose="02020603050405020304" pitchFamily="18" charset="0"/>
              </a:rPr>
              <a:t>Fragen oder </a:t>
            </a:r>
            <a:r>
              <a:rPr lang="de-DE" sz="3200" smtClean="0">
                <a:latin typeface="Times New Roman" panose="02020603050405020304" pitchFamily="18" charset="0"/>
                <a:cs typeface="Times New Roman" panose="02020603050405020304" pitchFamily="18" charset="0"/>
              </a:rPr>
              <a:t>was meinen Sie?</a:t>
            </a:r>
            <a:endParaRPr lang="de-DE" sz="32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de-DE" sz="32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de-DE" sz="3200" dirty="0" smtClean="0">
                <a:latin typeface="Times New Roman" panose="02020603050405020304" pitchFamily="18" charset="0"/>
                <a:cs typeface="Times New Roman" panose="02020603050405020304" pitchFamily="18" charset="0"/>
              </a:rPr>
              <a:t>Danke </a:t>
            </a:r>
            <a:r>
              <a:rPr lang="de-DE" sz="3200" dirty="0">
                <a:latin typeface="Times New Roman" panose="02020603050405020304" pitchFamily="18" charset="0"/>
                <a:cs typeface="Times New Roman" panose="02020603050405020304" pitchFamily="18" charset="0"/>
              </a:rPr>
              <a:t>für Ihre Aufmerksamkeit.</a:t>
            </a:r>
          </a:p>
        </p:txBody>
      </p:sp>
      <p:sp>
        <p:nvSpPr>
          <p:cNvPr id="3" name="Datumsplatzhalter 2"/>
          <p:cNvSpPr>
            <a:spLocks noGrp="1"/>
          </p:cNvSpPr>
          <p:nvPr>
            <p:ph type="dt" sz="half" idx="10"/>
          </p:nvPr>
        </p:nvSpPr>
        <p:spPr/>
        <p:txBody>
          <a:bodyPr/>
          <a:lstStyle/>
          <a:p>
            <a:fld id="{B045EB6E-1F0C-40FD-BB05-6942B822A96A}" type="datetime1">
              <a:rPr lang="de-DE" smtClean="0"/>
              <a:t>13.06.2023</a:t>
            </a:fld>
            <a:endParaRPr lang="de-CH" dirty="0"/>
          </a:p>
        </p:txBody>
      </p:sp>
    </p:spTree>
    <p:extLst>
      <p:ext uri="{BB962C8B-B14F-4D97-AF65-F5344CB8AC3E}">
        <p14:creationId xmlns:p14="http://schemas.microsoft.com/office/powerpoint/2010/main" val="1979810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p:txBody>
          <a:bodyPr>
            <a:normAutofit/>
          </a:bodyPr>
          <a:lstStyle/>
          <a:p>
            <a:pPr marL="0" indent="0">
              <a:buNone/>
            </a:pPr>
            <a:r>
              <a:rPr lang="de-DE" sz="3200" dirty="0">
                <a:latin typeface="Times New Roman" panose="02020603050405020304" pitchFamily="18" charset="0"/>
                <a:cs typeface="Times New Roman" panose="02020603050405020304" pitchFamily="18" charset="0"/>
              </a:rPr>
              <a:t>Was ist </a:t>
            </a:r>
            <a:r>
              <a:rPr lang="de-DE" sz="3200" b="1" dirty="0">
                <a:latin typeface="Times New Roman" panose="02020603050405020304" pitchFamily="18" charset="0"/>
                <a:cs typeface="Times New Roman" panose="02020603050405020304" pitchFamily="18" charset="0"/>
              </a:rPr>
              <a:t>Ethik</a:t>
            </a:r>
            <a:r>
              <a:rPr lang="de-DE" sz="3200" dirty="0" smtClean="0">
                <a:latin typeface="Times New Roman" panose="02020603050405020304" pitchFamily="18" charset="0"/>
                <a:cs typeface="Times New Roman" panose="02020603050405020304" pitchFamily="18" charset="0"/>
              </a:rPr>
              <a:t>?</a:t>
            </a:r>
            <a:endParaRPr lang="de-DE" sz="3200" dirty="0">
              <a:latin typeface="Times New Roman" panose="02020603050405020304" pitchFamily="18" charset="0"/>
              <a:cs typeface="Times New Roman" panose="02020603050405020304" pitchFamily="18" charset="0"/>
            </a:endParaRPr>
          </a:p>
          <a:p>
            <a:pPr marL="0" indent="0">
              <a:buNone/>
            </a:pPr>
            <a:r>
              <a:rPr lang="de-DE" sz="3200" dirty="0" smtClean="0">
                <a:latin typeface="Times New Roman" panose="02020603050405020304" pitchFamily="18" charset="0"/>
                <a:cs typeface="Times New Roman" panose="02020603050405020304" pitchFamily="18" charset="0"/>
              </a:rPr>
              <a:t>= </a:t>
            </a:r>
            <a:r>
              <a:rPr lang="de-DE" sz="3200" dirty="0">
                <a:latin typeface="Times New Roman" panose="02020603050405020304" pitchFamily="18" charset="0"/>
                <a:cs typeface="Times New Roman" panose="02020603050405020304" pitchFamily="18" charset="0"/>
              </a:rPr>
              <a:t>Lehre vom rechten, sittlichen </a:t>
            </a:r>
            <a:r>
              <a:rPr lang="de-DE" sz="3200" dirty="0" smtClean="0">
                <a:latin typeface="Times New Roman" panose="02020603050405020304" pitchFamily="18" charset="0"/>
                <a:cs typeface="Times New Roman" panose="02020603050405020304" pitchFamily="18" charset="0"/>
              </a:rPr>
              <a:t>Handeln (</a:t>
            </a:r>
            <a:r>
              <a:rPr lang="de-DE" sz="3200" dirty="0" err="1" smtClean="0">
                <a:latin typeface="Times New Roman" panose="02020603050405020304" pitchFamily="18" charset="0"/>
                <a:cs typeface="Times New Roman" panose="02020603050405020304" pitchFamily="18" charset="0"/>
              </a:rPr>
              <a:t>griech</a:t>
            </a:r>
            <a:r>
              <a:rPr lang="de-DE" sz="3200" dirty="0" smtClean="0">
                <a:latin typeface="Times New Roman" panose="02020603050405020304" pitchFamily="18" charset="0"/>
                <a:cs typeface="Times New Roman" panose="02020603050405020304" pitchFamily="18" charset="0"/>
              </a:rPr>
              <a:t>. </a:t>
            </a:r>
            <a:r>
              <a:rPr lang="de-DE" sz="3200" i="1" dirty="0" err="1">
                <a:latin typeface="Times New Roman" panose="02020603050405020304" pitchFamily="18" charset="0"/>
                <a:cs typeface="Times New Roman" panose="02020603050405020304" pitchFamily="18" charset="0"/>
              </a:rPr>
              <a:t>t</a:t>
            </a:r>
            <a:r>
              <a:rPr lang="de-DE" sz="3200" i="1" dirty="0" err="1" smtClean="0">
                <a:latin typeface="Times New Roman" panose="02020603050405020304" pitchFamily="18" charset="0"/>
                <a:cs typeface="Times New Roman" panose="02020603050405020304" pitchFamily="18" charset="0"/>
              </a:rPr>
              <a:t>a</a:t>
            </a:r>
            <a:r>
              <a:rPr lang="de-DE" sz="3200" i="1" dirty="0" smtClean="0">
                <a:latin typeface="Times New Roman" panose="02020603050405020304" pitchFamily="18" charset="0"/>
                <a:cs typeface="Times New Roman" panose="02020603050405020304" pitchFamily="18" charset="0"/>
              </a:rPr>
              <a:t> </a:t>
            </a:r>
            <a:r>
              <a:rPr lang="de-DE" sz="3200" i="1" dirty="0" err="1" smtClean="0">
                <a:latin typeface="Times New Roman" panose="02020603050405020304" pitchFamily="18" charset="0"/>
                <a:cs typeface="Times New Roman" panose="02020603050405020304" pitchFamily="18" charset="0"/>
              </a:rPr>
              <a:t>ethika</a:t>
            </a:r>
            <a:r>
              <a:rPr lang="de-DE" sz="3200" dirty="0" smtClean="0">
                <a:latin typeface="Times New Roman" panose="02020603050405020304" pitchFamily="18" charset="0"/>
                <a:cs typeface="Times New Roman" panose="02020603050405020304" pitchFamily="18" charset="0"/>
              </a:rPr>
              <a:t>)</a:t>
            </a:r>
          </a:p>
          <a:p>
            <a:pPr marL="0" indent="0">
              <a:buNone/>
            </a:pPr>
            <a:endParaRPr lang="de-DE" sz="3200" dirty="0" smtClean="0">
              <a:latin typeface="Times New Roman" panose="02020603050405020304" pitchFamily="18" charset="0"/>
              <a:cs typeface="Times New Roman" panose="02020603050405020304" pitchFamily="18" charset="0"/>
            </a:endParaRPr>
          </a:p>
          <a:p>
            <a:pPr marL="0" indent="0">
              <a:buNone/>
            </a:pPr>
            <a:r>
              <a:rPr lang="de-DE" sz="3200" dirty="0" smtClean="0">
                <a:latin typeface="Times New Roman" panose="02020603050405020304" pitchFamily="18" charset="0"/>
                <a:cs typeface="Times New Roman" panose="02020603050405020304" pitchFamily="18" charset="0"/>
              </a:rPr>
              <a:t>philosophische </a:t>
            </a:r>
            <a:r>
              <a:rPr lang="de-DE" sz="3200" dirty="0">
                <a:latin typeface="Times New Roman" panose="02020603050405020304" pitchFamily="18" charset="0"/>
                <a:cs typeface="Times New Roman" panose="02020603050405020304" pitchFamily="18" charset="0"/>
              </a:rPr>
              <a:t>Reflexion über Moral, die Antworten auf moralische Fragen sucht</a:t>
            </a:r>
            <a:endParaRPr lang="de-DE" sz="3200" b="1" dirty="0">
              <a:latin typeface="Times New Roman" panose="02020603050405020304" pitchFamily="18" charset="0"/>
              <a:cs typeface="Times New Roman" panose="02020603050405020304" pitchFamily="18" charset="0"/>
            </a:endParaRPr>
          </a:p>
          <a:p>
            <a:pPr marL="0" indent="0">
              <a:buNone/>
            </a:pPr>
            <a:endParaRPr lang="de-DE" sz="3200" b="1" dirty="0" smtClean="0">
              <a:latin typeface="Times New Roman" panose="02020603050405020304" pitchFamily="18" charset="0"/>
              <a:cs typeface="Times New Roman" panose="02020603050405020304" pitchFamily="18" charset="0"/>
            </a:endParaRPr>
          </a:p>
          <a:p>
            <a:pPr marL="0" indent="0">
              <a:buNone/>
            </a:pPr>
            <a:r>
              <a:rPr lang="de-DE" sz="3200" b="1" u="sng" dirty="0" smtClean="0">
                <a:latin typeface="Times New Roman" panose="02020603050405020304" pitchFamily="18" charset="0"/>
                <a:cs typeface="Times New Roman" panose="02020603050405020304" pitchFamily="18" charset="0"/>
              </a:rPr>
              <a:t>Fragen</a:t>
            </a:r>
            <a:r>
              <a:rPr lang="de-DE" sz="3200" b="1" dirty="0" smtClean="0">
                <a:latin typeface="Times New Roman" panose="02020603050405020304" pitchFamily="18" charset="0"/>
                <a:cs typeface="Times New Roman" panose="02020603050405020304" pitchFamily="18" charset="0"/>
              </a:rPr>
              <a:t>: </a:t>
            </a:r>
            <a:r>
              <a:rPr lang="de-DE" sz="3200" b="1" dirty="0">
                <a:latin typeface="Times New Roman" panose="02020603050405020304" pitchFamily="18" charset="0"/>
                <a:cs typeface="Times New Roman" panose="02020603050405020304" pitchFamily="18" charset="0"/>
              </a:rPr>
              <a:t>Was soll ich tun</a:t>
            </a:r>
            <a:r>
              <a:rPr lang="de-DE" sz="3200" b="1" dirty="0" smtClean="0">
                <a:latin typeface="Times New Roman" panose="02020603050405020304" pitchFamily="18" charset="0"/>
                <a:cs typeface="Times New Roman" panose="02020603050405020304" pitchFamily="18" charset="0"/>
              </a:rPr>
              <a:t>? Wer soll ich sein?</a:t>
            </a:r>
            <a:endParaRPr lang="de-DE" sz="3200" b="1"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3</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B1D152D2-4ACD-4026-BD7F-F1C2D7281A90}" type="datetime1">
              <a:rPr lang="de-DE" smtClean="0"/>
              <a:t>13.06.2023</a:t>
            </a:fld>
            <a:endParaRPr lang="de-CH" dirty="0"/>
          </a:p>
        </p:txBody>
      </p:sp>
    </p:spTree>
    <p:extLst>
      <p:ext uri="{BB962C8B-B14F-4D97-AF65-F5344CB8AC3E}">
        <p14:creationId xmlns:p14="http://schemas.microsoft.com/office/powerpoint/2010/main" val="243439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838200" y="1411968"/>
            <a:ext cx="10515600" cy="4760232"/>
          </a:xfrm>
        </p:spPr>
        <p:txBody>
          <a:bodyPr>
            <a:noAutofit/>
          </a:bodyPr>
          <a:lstStyle/>
          <a:p>
            <a:pPr marL="0" indent="0">
              <a:buNone/>
            </a:pPr>
            <a:r>
              <a:rPr lang="de-DE" sz="3200" dirty="0">
                <a:latin typeface="Times New Roman" panose="02020603050405020304" pitchFamily="18" charset="0"/>
                <a:cs typeface="Times New Roman" panose="02020603050405020304" pitchFamily="18" charset="0"/>
              </a:rPr>
              <a:t>Was ist </a:t>
            </a:r>
            <a:r>
              <a:rPr lang="de-DE" sz="3200" b="1" dirty="0">
                <a:latin typeface="Times New Roman" panose="02020603050405020304" pitchFamily="18" charset="0"/>
                <a:cs typeface="Times New Roman" panose="02020603050405020304" pitchFamily="18" charset="0"/>
              </a:rPr>
              <a:t>Moral</a:t>
            </a:r>
            <a:r>
              <a:rPr lang="de-DE" sz="3200" dirty="0" smtClean="0">
                <a:latin typeface="Times New Roman" panose="02020603050405020304" pitchFamily="18" charset="0"/>
                <a:cs typeface="Times New Roman" panose="02020603050405020304" pitchFamily="18" charset="0"/>
              </a:rPr>
              <a:t>?</a:t>
            </a:r>
          </a:p>
          <a:p>
            <a:pPr marL="0" indent="0">
              <a:buNone/>
            </a:pPr>
            <a:r>
              <a:rPr lang="de-DE" sz="3200" dirty="0" smtClean="0">
                <a:latin typeface="Times New Roman" panose="02020603050405020304" pitchFamily="18" charset="0"/>
                <a:cs typeface="Times New Roman" panose="02020603050405020304" pitchFamily="18" charset="0"/>
              </a:rPr>
              <a:t>(von lat. </a:t>
            </a:r>
            <a:r>
              <a:rPr lang="de-DE" sz="3200" i="1" dirty="0" err="1">
                <a:latin typeface="Times New Roman" panose="02020603050405020304" pitchFamily="18" charset="0"/>
                <a:cs typeface="Times New Roman" panose="02020603050405020304" pitchFamily="18" charset="0"/>
              </a:rPr>
              <a:t>m</a:t>
            </a:r>
            <a:r>
              <a:rPr lang="de-DE" sz="3200" i="1" dirty="0" err="1" smtClean="0">
                <a:latin typeface="Times New Roman" panose="02020603050405020304" pitchFamily="18" charset="0"/>
                <a:cs typeface="Times New Roman" panose="02020603050405020304" pitchFamily="18" charset="0"/>
              </a:rPr>
              <a:t>oralis</a:t>
            </a:r>
            <a:r>
              <a:rPr lang="de-DE" sz="3200" dirty="0" smtClean="0">
                <a:latin typeface="Times New Roman" panose="02020603050405020304" pitchFamily="18" charset="0"/>
                <a:cs typeface="Times New Roman" panose="02020603050405020304" pitchFamily="18" charset="0"/>
              </a:rPr>
              <a:t> = sittlich; das, was sich schickt)</a:t>
            </a:r>
            <a:endParaRPr lang="de-DE" sz="3200" dirty="0">
              <a:latin typeface="Times New Roman" panose="02020603050405020304" pitchFamily="18" charset="0"/>
              <a:cs typeface="Times New Roman" panose="02020603050405020304" pitchFamily="18" charset="0"/>
            </a:endParaRP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r>
              <a:rPr lang="de-DE" sz="3200" b="1" dirty="0">
                <a:latin typeface="Times New Roman" panose="02020603050405020304" pitchFamily="18" charset="0"/>
                <a:cs typeface="Times New Roman" panose="02020603050405020304" pitchFamily="18" charset="0"/>
              </a:rPr>
              <a:t>Die aus wechselseitigen </a:t>
            </a:r>
            <a:r>
              <a:rPr lang="de-DE" sz="3200" dirty="0">
                <a:latin typeface="Times New Roman" panose="02020603050405020304" pitchFamily="18" charset="0"/>
                <a:cs typeface="Times New Roman" panose="02020603050405020304" pitchFamily="18" charset="0"/>
              </a:rPr>
              <a:t>– von stillschweigend tradierten bis ausdrücklichen – </a:t>
            </a:r>
            <a:r>
              <a:rPr lang="de-DE" sz="3200" b="1" dirty="0">
                <a:latin typeface="Times New Roman" panose="02020603050405020304" pitchFamily="18" charset="0"/>
                <a:cs typeface="Times New Roman" panose="02020603050405020304" pitchFamily="18" charset="0"/>
              </a:rPr>
              <a:t>Anerkennungsprozessen</a:t>
            </a:r>
            <a:r>
              <a:rPr lang="de-DE" sz="3200" dirty="0">
                <a:latin typeface="Times New Roman" panose="02020603050405020304" pitchFamily="18" charset="0"/>
                <a:cs typeface="Times New Roman" panose="02020603050405020304" pitchFamily="18" charset="0"/>
              </a:rPr>
              <a:t> in einer Gemein-</a:t>
            </a:r>
            <a:r>
              <a:rPr lang="de-DE" sz="3200" dirty="0" err="1">
                <a:latin typeface="Times New Roman" panose="02020603050405020304" pitchFamily="18" charset="0"/>
                <a:cs typeface="Times New Roman" panose="02020603050405020304" pitchFamily="18" charset="0"/>
              </a:rPr>
              <a:t>schaft</a:t>
            </a:r>
            <a:r>
              <a:rPr lang="de-DE" sz="3200" dirty="0">
                <a:latin typeface="Times New Roman" panose="02020603050405020304" pitchFamily="18" charset="0"/>
                <a:cs typeface="Times New Roman" panose="02020603050405020304" pitchFamily="18" charset="0"/>
              </a:rPr>
              <a:t> / Gruppe </a:t>
            </a:r>
            <a:r>
              <a:rPr lang="de-DE" sz="3200" b="1" dirty="0">
                <a:latin typeface="Times New Roman" panose="02020603050405020304" pitchFamily="18" charset="0"/>
                <a:cs typeface="Times New Roman" panose="02020603050405020304" pitchFamily="18" charset="0"/>
              </a:rPr>
              <a:t>hervorgegangenen tatsächlichen Werte und Normen</a:t>
            </a:r>
            <a:r>
              <a:rPr lang="de-DE" sz="3200" dirty="0">
                <a:latin typeface="Times New Roman" panose="02020603050405020304" pitchFamily="18" charset="0"/>
                <a:cs typeface="Times New Roman" panose="02020603050405020304" pitchFamily="18" charset="0"/>
              </a:rPr>
              <a:t>, die sich in Ordnungen / Handlungsmustern zeigen (= Gewohnheit, Sitte, Brauch). Davon gibt es verschiedene. </a:t>
            </a:r>
          </a:p>
          <a:p>
            <a:pPr marL="0" indent="0">
              <a:buNone/>
            </a:pPr>
            <a:r>
              <a:rPr lang="de-DE" sz="3200" dirty="0">
                <a:latin typeface="Times New Roman" panose="02020603050405020304" pitchFamily="18" charset="0"/>
                <a:cs typeface="Times New Roman" panose="02020603050405020304" pitchFamily="18" charset="0"/>
              </a:rPr>
              <a:t>Bsp.: Mafia</a:t>
            </a: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4</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B8E2357-EFF9-4ACE-931C-B7E4F15B920E}" type="datetime1">
              <a:rPr lang="de-DE" smtClean="0"/>
              <a:t>13.06.2023</a:t>
            </a:fld>
            <a:endParaRPr lang="de-CH" dirty="0"/>
          </a:p>
        </p:txBody>
      </p:sp>
    </p:spTree>
    <p:extLst>
      <p:ext uri="{BB962C8B-B14F-4D97-AF65-F5344CB8AC3E}">
        <p14:creationId xmlns:p14="http://schemas.microsoft.com/office/powerpoint/2010/main" val="378572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3" end="3"/>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838200" y="1411968"/>
            <a:ext cx="10515600" cy="4760232"/>
          </a:xfrm>
        </p:spPr>
        <p:txBody>
          <a:bodyPr>
            <a:noAutofit/>
          </a:bodyPr>
          <a:lstStyle/>
          <a:p>
            <a:pPr marL="0" indent="0">
              <a:buNone/>
            </a:pPr>
            <a:r>
              <a:rPr lang="de-DE" sz="3200" b="1" dirty="0" smtClean="0">
                <a:latin typeface="Times New Roman" panose="02020603050405020304" pitchFamily="18" charset="0"/>
                <a:cs typeface="Times New Roman" panose="02020603050405020304" pitchFamily="18" charset="0"/>
              </a:rPr>
              <a:t>Ethik / Moral</a:t>
            </a:r>
            <a:r>
              <a:rPr lang="de-DE" sz="3200" b="1" dirty="0">
                <a:latin typeface="Times New Roman" panose="02020603050405020304" pitchFamily="18" charset="0"/>
                <a:cs typeface="Times New Roman" panose="02020603050405020304" pitchFamily="18" charset="0"/>
              </a:rPr>
              <a:t> </a:t>
            </a:r>
            <a:r>
              <a:rPr lang="de-DE" sz="3200" dirty="0" smtClean="0">
                <a:latin typeface="Times New Roman" panose="02020603050405020304" pitchFamily="18" charset="0"/>
                <a:cs typeface="Times New Roman" panose="02020603050405020304" pitchFamily="18" charset="0"/>
              </a:rPr>
              <a:t>– </a:t>
            </a:r>
            <a:r>
              <a:rPr lang="de-DE" sz="3200" b="1" dirty="0" smtClean="0">
                <a:latin typeface="Times New Roman" panose="02020603050405020304" pitchFamily="18" charset="0"/>
                <a:cs typeface="Times New Roman" panose="02020603050405020304" pitchFamily="18" charset="0"/>
              </a:rPr>
              <a:t>Recht</a:t>
            </a:r>
            <a:endParaRPr lang="de-DE" sz="3200" dirty="0" smtClean="0">
              <a:latin typeface="Times New Roman" panose="02020603050405020304" pitchFamily="18" charset="0"/>
              <a:cs typeface="Times New Roman" panose="02020603050405020304" pitchFamily="18" charset="0"/>
            </a:endParaRP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r>
              <a:rPr lang="de-DE" sz="3200" dirty="0" smtClean="0">
                <a:latin typeface="Times New Roman" panose="02020603050405020304" pitchFamily="18" charset="0"/>
                <a:cs typeface="Times New Roman" panose="02020603050405020304" pitchFamily="18" charset="0"/>
              </a:rPr>
              <a:t>Das </a:t>
            </a:r>
            <a:r>
              <a:rPr lang="de-DE" sz="3200" i="1" dirty="0" smtClean="0">
                <a:latin typeface="Times New Roman" panose="02020603050405020304" pitchFamily="18" charset="0"/>
                <a:cs typeface="Times New Roman" panose="02020603050405020304" pitchFamily="18" charset="0"/>
              </a:rPr>
              <a:t>Recht</a:t>
            </a:r>
            <a:r>
              <a:rPr lang="de-DE" sz="3200" dirty="0" smtClean="0">
                <a:latin typeface="Times New Roman" panose="02020603050405020304" pitchFamily="18" charset="0"/>
                <a:cs typeface="Times New Roman" panose="02020603050405020304" pitchFamily="18" charset="0"/>
              </a:rPr>
              <a:t> bestimmt das </a:t>
            </a:r>
            <a:r>
              <a:rPr lang="de-DE" sz="3200" b="1" dirty="0" err="1" smtClean="0">
                <a:latin typeface="Times New Roman" panose="02020603050405020304" pitchFamily="18" charset="0"/>
                <a:cs typeface="Times New Roman" panose="02020603050405020304" pitchFamily="18" charset="0"/>
              </a:rPr>
              <a:t>äussere</a:t>
            </a:r>
            <a:r>
              <a:rPr lang="de-DE" sz="3200" b="1" dirty="0" smtClean="0">
                <a:latin typeface="Times New Roman" panose="02020603050405020304" pitchFamily="18" charset="0"/>
                <a:cs typeface="Times New Roman" panose="02020603050405020304" pitchFamily="18" charset="0"/>
              </a:rPr>
              <a:t> Verhalten</a:t>
            </a:r>
            <a:r>
              <a:rPr lang="de-DE" sz="3200" dirty="0" smtClean="0">
                <a:latin typeface="Times New Roman" panose="02020603050405020304" pitchFamily="18" charset="0"/>
                <a:cs typeface="Times New Roman" panose="02020603050405020304" pitchFamily="18" charset="0"/>
              </a:rPr>
              <a:t>, </a:t>
            </a:r>
            <a:r>
              <a:rPr lang="de-DE" sz="3200" i="1" dirty="0" smtClean="0">
                <a:latin typeface="Times New Roman" panose="02020603050405020304" pitchFamily="18" charset="0"/>
                <a:cs typeface="Times New Roman" panose="02020603050405020304" pitchFamily="18" charset="0"/>
              </a:rPr>
              <a:t>Ethik und Moral </a:t>
            </a:r>
            <a:r>
              <a:rPr lang="de-DE" sz="3200" dirty="0" smtClean="0">
                <a:latin typeface="Times New Roman" panose="02020603050405020304" pitchFamily="18" charset="0"/>
                <a:cs typeface="Times New Roman" panose="02020603050405020304" pitchFamily="18" charset="0"/>
              </a:rPr>
              <a:t>bestimmen </a:t>
            </a:r>
            <a:r>
              <a:rPr lang="de-DE" sz="3200" dirty="0" smtClean="0">
                <a:latin typeface="Times New Roman" panose="02020603050405020304" pitchFamily="18" charset="0"/>
                <a:cs typeface="Times New Roman" panose="02020603050405020304" pitchFamily="18" charset="0"/>
              </a:rPr>
              <a:t>– auch – die </a:t>
            </a:r>
            <a:r>
              <a:rPr lang="de-DE" sz="3200" b="1" dirty="0" smtClean="0">
                <a:latin typeface="Times New Roman" panose="02020603050405020304" pitchFamily="18" charset="0"/>
                <a:cs typeface="Times New Roman" panose="02020603050405020304" pitchFamily="18" charset="0"/>
              </a:rPr>
              <a:t>innere Einstellung</a:t>
            </a:r>
            <a:r>
              <a:rPr lang="de-DE" sz="3200" dirty="0" smtClean="0">
                <a:latin typeface="Times New Roman" panose="02020603050405020304" pitchFamily="18" charset="0"/>
                <a:cs typeface="Times New Roman" panose="02020603050405020304" pitchFamily="18" charset="0"/>
              </a:rPr>
              <a:t>.</a:t>
            </a:r>
          </a:p>
          <a:p>
            <a:pPr marL="0" indent="0">
              <a:buNone/>
            </a:pPr>
            <a:endParaRPr lang="de-DE" sz="3200" dirty="0">
              <a:latin typeface="Times New Roman" panose="02020603050405020304" pitchFamily="18" charset="0"/>
              <a:cs typeface="Times New Roman" panose="02020603050405020304" pitchFamily="18" charset="0"/>
            </a:endParaRPr>
          </a:p>
          <a:p>
            <a:pPr marL="0" indent="0" algn="just">
              <a:buNone/>
            </a:pPr>
            <a:r>
              <a:rPr lang="de-CH" dirty="0" smtClean="0">
                <a:latin typeface="Times New Roman" panose="02020603050405020304" pitchFamily="18" charset="0"/>
                <a:cs typeface="Times New Roman" panose="02020603050405020304" pitchFamily="18" charset="0"/>
              </a:rPr>
              <a:t>Eine ethische </a:t>
            </a:r>
            <a:r>
              <a:rPr lang="de-CH" dirty="0">
                <a:latin typeface="Times New Roman" panose="02020603050405020304" pitchFamily="18" charset="0"/>
                <a:cs typeface="Times New Roman" panose="02020603050405020304" pitchFamily="18" charset="0"/>
              </a:rPr>
              <a:t>Reflexion bei besonders sensiblen oder </a:t>
            </a:r>
            <a:r>
              <a:rPr lang="de-CH" b="1" dirty="0">
                <a:latin typeface="Times New Roman" panose="02020603050405020304" pitchFamily="18" charset="0"/>
                <a:cs typeface="Times New Roman" panose="02020603050405020304" pitchFamily="18" charset="0"/>
              </a:rPr>
              <a:t>neu </a:t>
            </a:r>
            <a:r>
              <a:rPr lang="de-CH" dirty="0">
                <a:latin typeface="Times New Roman" panose="02020603050405020304" pitchFamily="18" charset="0"/>
                <a:cs typeface="Times New Roman" panose="02020603050405020304" pitchFamily="18" charset="0"/>
              </a:rPr>
              <a:t>auftretenden Problemen ist oft die einzige Handlungsorientierung, weil es in solchen Fragen an einer gesetzlichen Normierung </a:t>
            </a:r>
            <a:r>
              <a:rPr lang="de-CH" dirty="0" smtClean="0">
                <a:latin typeface="Times New Roman" panose="02020603050405020304" pitchFamily="18" charset="0"/>
                <a:cs typeface="Times New Roman" panose="02020603050405020304" pitchFamily="18" charset="0"/>
              </a:rPr>
              <a:t>fehlt (zum Beispiel Sterbehilfe; Patentierung von «Leben»).</a:t>
            </a:r>
            <a:endParaRPr lang="de-DE" sz="3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5</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B8E2357-EFF9-4ACE-931C-B7E4F15B920E}" type="datetime1">
              <a:rPr lang="de-DE" smtClean="0"/>
              <a:t>13.06.2023</a:t>
            </a:fld>
            <a:endParaRPr lang="de-CH" dirty="0"/>
          </a:p>
        </p:txBody>
      </p:sp>
    </p:spTree>
    <p:extLst>
      <p:ext uri="{BB962C8B-B14F-4D97-AF65-F5344CB8AC3E}">
        <p14:creationId xmlns:p14="http://schemas.microsoft.com/office/powerpoint/2010/main" val="209258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727363" y="1295688"/>
            <a:ext cx="10910454" cy="5060662"/>
          </a:xfrm>
        </p:spPr>
        <p:txBody>
          <a:bodyPr>
            <a:noAutofit/>
          </a:bodyPr>
          <a:lstStyle/>
          <a:p>
            <a:pPr marL="0" indent="0">
              <a:buNone/>
            </a:pPr>
            <a:r>
              <a:rPr lang="de-DE" sz="3000" b="1" u="sng" dirty="0" smtClean="0">
                <a:latin typeface="Times New Roman" panose="02020603050405020304" pitchFamily="18" charset="0"/>
                <a:cs typeface="Times New Roman" panose="02020603050405020304" pitchFamily="18" charset="0"/>
              </a:rPr>
              <a:t>Immanuel Kant (1724-1804</a:t>
            </a:r>
            <a:r>
              <a:rPr lang="de-DE" sz="3000" b="1" u="sng" dirty="0" smtClean="0">
                <a:latin typeface="Times New Roman" panose="02020603050405020304" pitchFamily="18" charset="0"/>
                <a:cs typeface="Times New Roman" panose="02020603050405020304" pitchFamily="18" charset="0"/>
              </a:rPr>
              <a:t>)</a:t>
            </a:r>
            <a:endParaRPr lang="de-DE" sz="3000" b="1" u="sng" dirty="0" smtClean="0">
              <a:latin typeface="Times New Roman" panose="02020603050405020304" pitchFamily="18" charset="0"/>
              <a:cs typeface="Times New Roman" panose="02020603050405020304" pitchFamily="18" charset="0"/>
            </a:endParaRPr>
          </a:p>
          <a:p>
            <a:r>
              <a:rPr lang="de-DE" sz="3000" dirty="0" smtClean="0">
                <a:latin typeface="Times New Roman" panose="02020603050405020304" pitchFamily="18" charset="0"/>
                <a:cs typeface="Times New Roman" panose="02020603050405020304" pitchFamily="18" charset="0"/>
              </a:rPr>
              <a:t>In der Möglichkeit, eigengesetzlich zu denken, gründet die Pflicht, ethisch zu handeln, wobei der Mensch als autonomes, freies Vernunftwesen nur jenen Maximen folgt, denen er selbst seine Zustimmung geben kann.</a:t>
            </a:r>
          </a:p>
          <a:p>
            <a:r>
              <a:rPr lang="de-DE" sz="3000" dirty="0" smtClean="0">
                <a:latin typeface="Times New Roman" panose="02020603050405020304" pitchFamily="18" charset="0"/>
                <a:cs typeface="Times New Roman" panose="02020603050405020304" pitchFamily="18" charset="0"/>
              </a:rPr>
              <a:t>„Handle so, dass die Maxime deines Willens jederzeit zugleich als Prinzip einer allgemeinen Gesetzgebung gelten kann.“ </a:t>
            </a:r>
          </a:p>
          <a:p>
            <a:r>
              <a:rPr lang="de-DE" sz="3000" dirty="0">
                <a:latin typeface="Times New Roman" panose="02020603050405020304" pitchFamily="18" charset="0"/>
                <a:cs typeface="Times New Roman" panose="02020603050405020304" pitchFamily="18" charset="0"/>
              </a:rPr>
              <a:t>„Handle so, dass du die Menschheit, sowohl in deiner Person, als in der Person eines jeden andern, jederzeit zugleich als Zweck, niemals </a:t>
            </a:r>
            <a:r>
              <a:rPr lang="de-DE" sz="3000" dirty="0" err="1" smtClean="0">
                <a:latin typeface="Times New Roman" panose="02020603050405020304" pitchFamily="18" charset="0"/>
                <a:cs typeface="Times New Roman" panose="02020603050405020304" pitchFamily="18" charset="0"/>
              </a:rPr>
              <a:t>bloss</a:t>
            </a:r>
            <a:r>
              <a:rPr lang="de-DE" sz="3000" dirty="0" smtClean="0">
                <a:latin typeface="Times New Roman" panose="02020603050405020304" pitchFamily="18" charset="0"/>
                <a:cs typeface="Times New Roman" panose="02020603050405020304" pitchFamily="18" charset="0"/>
              </a:rPr>
              <a:t> </a:t>
            </a:r>
            <a:r>
              <a:rPr lang="de-DE" sz="3000" dirty="0">
                <a:latin typeface="Times New Roman" panose="02020603050405020304" pitchFamily="18" charset="0"/>
                <a:cs typeface="Times New Roman" panose="02020603050405020304" pitchFamily="18" charset="0"/>
              </a:rPr>
              <a:t>als Mittel brauchest</a:t>
            </a:r>
            <a:r>
              <a:rPr lang="de-DE" sz="3000" dirty="0" smtClean="0">
                <a:latin typeface="Times New Roman" panose="02020603050405020304" pitchFamily="18" charset="0"/>
                <a:cs typeface="Times New Roman" panose="02020603050405020304" pitchFamily="18" charset="0"/>
              </a:rPr>
              <a:t>.“</a:t>
            </a:r>
          </a:p>
          <a:p>
            <a:r>
              <a:rPr lang="de-DE" sz="3000" b="1" dirty="0">
                <a:latin typeface="Times New Roman" panose="02020603050405020304" pitchFamily="18" charset="0"/>
                <a:cs typeface="Times New Roman" panose="02020603050405020304" pitchFamily="18" charset="0"/>
              </a:rPr>
              <a:t>Kategorischer Imperativ</a:t>
            </a:r>
            <a:endParaRPr lang="de-DE" sz="3000" dirty="0" smtClean="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6</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600"/>
            <a:ext cx="7974496" cy="617966"/>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9800431C-A6AE-4B27-AC39-819F8B122951}" type="datetime1">
              <a:rPr lang="de-DE" smtClean="0"/>
              <a:t>13.06.2023</a:t>
            </a:fld>
            <a:endParaRPr lang="de-CH" dirty="0"/>
          </a:p>
        </p:txBody>
      </p:sp>
    </p:spTree>
    <p:extLst>
      <p:ext uri="{BB962C8B-B14F-4D97-AF65-F5344CB8AC3E}">
        <p14:creationId xmlns:p14="http://schemas.microsoft.com/office/powerpoint/2010/main" val="3692297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838200" y="1306079"/>
            <a:ext cx="10515600" cy="4351338"/>
          </a:xfrm>
        </p:spPr>
        <p:txBody>
          <a:bodyPr>
            <a:noAutofit/>
          </a:bodyPr>
          <a:lstStyle/>
          <a:p>
            <a:pPr marL="0" indent="0">
              <a:buNone/>
            </a:pPr>
            <a:r>
              <a:rPr lang="de-DE" sz="3200" b="1" dirty="0" err="1" smtClean="0">
                <a:latin typeface="Times New Roman" panose="02020603050405020304" pitchFamily="18" charset="0"/>
                <a:cs typeface="Times New Roman" panose="02020603050405020304" pitchFamily="18" charset="0"/>
              </a:rPr>
              <a:t>Deontologie</a:t>
            </a:r>
            <a:r>
              <a:rPr lang="de-DE" sz="3200" b="1" dirty="0" smtClean="0">
                <a:latin typeface="Times New Roman" panose="02020603050405020304" pitchFamily="18" charset="0"/>
                <a:cs typeface="Times New Roman" panose="02020603050405020304" pitchFamily="18" charset="0"/>
              </a:rPr>
              <a:t> (die Lehre </a:t>
            </a:r>
            <a:r>
              <a:rPr lang="de-DE" sz="3200" b="1" dirty="0">
                <a:latin typeface="Times New Roman" panose="02020603050405020304" pitchFamily="18" charset="0"/>
                <a:cs typeface="Times New Roman" panose="02020603050405020304" pitchFamily="18" charset="0"/>
              </a:rPr>
              <a:t>vom </a:t>
            </a:r>
            <a:r>
              <a:rPr lang="de-DE" sz="3200" b="1" dirty="0" smtClean="0">
                <a:latin typeface="Times New Roman" panose="02020603050405020304" pitchFamily="18" charset="0"/>
                <a:cs typeface="Times New Roman" panose="02020603050405020304" pitchFamily="18" charset="0"/>
              </a:rPr>
              <a:t>Sollen bzw. von der Pflicht)</a:t>
            </a:r>
            <a:endParaRPr lang="de-DE" sz="3200" b="1" dirty="0">
              <a:latin typeface="Times New Roman" panose="02020603050405020304" pitchFamily="18" charset="0"/>
              <a:cs typeface="Times New Roman" panose="02020603050405020304" pitchFamily="18" charset="0"/>
            </a:endParaRPr>
          </a:p>
          <a:p>
            <a:pPr marL="0" indent="0">
              <a:buNone/>
            </a:pPr>
            <a:r>
              <a:rPr lang="de-DE" sz="3200" i="1" dirty="0" err="1" smtClean="0">
                <a:latin typeface="Times New Roman" panose="02020603050405020304" pitchFamily="18" charset="0"/>
                <a:cs typeface="Times New Roman" panose="02020603050405020304" pitchFamily="18" charset="0"/>
              </a:rPr>
              <a:t>deon</a:t>
            </a:r>
            <a:r>
              <a:rPr lang="de-DE" sz="3200" dirty="0" smtClean="0">
                <a:latin typeface="Times New Roman" panose="02020603050405020304" pitchFamily="18" charset="0"/>
                <a:cs typeface="Times New Roman" panose="02020603050405020304" pitchFamily="18" charset="0"/>
              </a:rPr>
              <a:t> </a:t>
            </a:r>
            <a:r>
              <a:rPr lang="de-DE" sz="3200" dirty="0">
                <a:latin typeface="Times New Roman" panose="02020603050405020304" pitchFamily="18" charset="0"/>
                <a:cs typeface="Times New Roman" panose="02020603050405020304" pitchFamily="18" charset="0"/>
              </a:rPr>
              <a:t>(</a:t>
            </a:r>
            <a:r>
              <a:rPr lang="de-DE" sz="3200" dirty="0" err="1" smtClean="0">
                <a:latin typeface="Times New Roman" panose="02020603050405020304" pitchFamily="18" charset="0"/>
                <a:cs typeface="Times New Roman" panose="02020603050405020304" pitchFamily="18" charset="0"/>
              </a:rPr>
              <a:t>griech</a:t>
            </a:r>
            <a:r>
              <a:rPr lang="de-DE" sz="3200" dirty="0" smtClean="0">
                <a:latin typeface="Times New Roman" panose="02020603050405020304" pitchFamily="18" charset="0"/>
                <a:cs typeface="Times New Roman" panose="02020603050405020304" pitchFamily="18" charset="0"/>
              </a:rPr>
              <a:t>.) </a:t>
            </a:r>
            <a:r>
              <a:rPr lang="de-DE" sz="3200" dirty="0">
                <a:latin typeface="Times New Roman" panose="02020603050405020304" pitchFamily="18" charset="0"/>
                <a:cs typeface="Times New Roman" panose="02020603050405020304" pitchFamily="18" charset="0"/>
              </a:rPr>
              <a:t>= das, was verpflichtend ist</a:t>
            </a:r>
          </a:p>
          <a:p>
            <a:pPr marL="0" indent="0">
              <a:buNone/>
            </a:pPr>
            <a:r>
              <a:rPr lang="de-DE" sz="3200" i="1" dirty="0" err="1">
                <a:latin typeface="Times New Roman" panose="02020603050405020304" pitchFamily="18" charset="0"/>
                <a:cs typeface="Times New Roman" panose="02020603050405020304" pitchFamily="18" charset="0"/>
              </a:rPr>
              <a:t>d</a:t>
            </a:r>
            <a:r>
              <a:rPr lang="de-DE" sz="3200" i="1" dirty="0" err="1" smtClean="0">
                <a:latin typeface="Times New Roman" panose="02020603050405020304" pitchFamily="18" charset="0"/>
                <a:cs typeface="Times New Roman" panose="02020603050405020304" pitchFamily="18" charset="0"/>
              </a:rPr>
              <a:t>éontologie</a:t>
            </a:r>
            <a:r>
              <a:rPr lang="de-DE" sz="3200" dirty="0" smtClean="0">
                <a:latin typeface="Times New Roman" panose="02020603050405020304" pitchFamily="18" charset="0"/>
                <a:cs typeface="Times New Roman" panose="02020603050405020304" pitchFamily="18" charset="0"/>
              </a:rPr>
              <a:t> (frz.) = (</a:t>
            </a:r>
            <a:r>
              <a:rPr lang="de-DE" sz="3200" i="1" dirty="0" smtClean="0">
                <a:latin typeface="Times New Roman" panose="02020603050405020304" pitchFamily="18" charset="0"/>
                <a:cs typeface="Times New Roman" panose="02020603050405020304" pitchFamily="18" charset="0"/>
              </a:rPr>
              <a:t>berufliche</a:t>
            </a:r>
            <a:r>
              <a:rPr lang="de-DE" sz="3200" dirty="0" smtClean="0">
                <a:latin typeface="Times New Roman" panose="02020603050405020304" pitchFamily="18" charset="0"/>
                <a:cs typeface="Times New Roman" panose="02020603050405020304" pitchFamily="18" charset="0"/>
              </a:rPr>
              <a:t>) Pflichtenlehre</a:t>
            </a:r>
          </a:p>
          <a:p>
            <a:pPr marL="0" indent="0">
              <a:buNone/>
            </a:pPr>
            <a:endParaRPr lang="de-DE" sz="3200" dirty="0" smtClean="0">
              <a:latin typeface="Times New Roman" panose="02020603050405020304" pitchFamily="18" charset="0"/>
              <a:cs typeface="Times New Roman" panose="02020603050405020304" pitchFamily="18" charset="0"/>
            </a:endParaRPr>
          </a:p>
          <a:p>
            <a:pPr marL="0" indent="0">
              <a:buNone/>
            </a:pPr>
            <a:r>
              <a:rPr lang="de-DE" sz="3200" dirty="0">
                <a:latin typeface="Times New Roman" panose="02020603050405020304" pitchFamily="18" charset="0"/>
                <a:cs typeface="Times New Roman" panose="02020603050405020304" pitchFamily="18" charset="0"/>
              </a:rPr>
              <a:t>U</a:t>
            </a:r>
            <a:r>
              <a:rPr lang="de-DE" sz="3200" dirty="0" smtClean="0">
                <a:latin typeface="Times New Roman" panose="02020603050405020304" pitchFamily="18" charset="0"/>
                <a:cs typeface="Times New Roman" panose="02020603050405020304" pitchFamily="18" charset="0"/>
              </a:rPr>
              <a:t>nabhängig </a:t>
            </a:r>
            <a:r>
              <a:rPr lang="de-DE" sz="3200" dirty="0">
                <a:latin typeface="Times New Roman" panose="02020603050405020304" pitchFamily="18" charset="0"/>
                <a:cs typeface="Times New Roman" panose="02020603050405020304" pitchFamily="18" charset="0"/>
              </a:rPr>
              <a:t>von den Folgen besteht eine ethische Pflicht, bestimmte Handlungen auszuführen / zu </a:t>
            </a:r>
            <a:r>
              <a:rPr lang="de-DE" sz="3200" dirty="0" smtClean="0">
                <a:latin typeface="Times New Roman" panose="02020603050405020304" pitchFamily="18" charset="0"/>
                <a:cs typeface="Times New Roman" panose="02020603050405020304" pitchFamily="18" charset="0"/>
              </a:rPr>
              <a:t>unterlassen.</a:t>
            </a: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r>
              <a:rPr lang="de-DE" sz="3200" b="1" dirty="0" smtClean="0">
                <a:latin typeface="Times New Roman" panose="02020603050405020304" pitchFamily="18" charset="0"/>
                <a:cs typeface="Times New Roman" panose="02020603050405020304" pitchFamily="18" charset="0"/>
              </a:rPr>
              <a:t>Was soll ich tun?</a:t>
            </a:r>
            <a:endParaRPr lang="de-DE" sz="3200" b="1" dirty="0">
              <a:latin typeface="Times New Roman" panose="02020603050405020304" pitchFamily="18" charset="0"/>
              <a:cs typeface="Times New Roman" panose="02020603050405020304" pitchFamily="18" charset="0"/>
            </a:endParaRPr>
          </a:p>
          <a:p>
            <a:pPr marL="0" indent="0">
              <a:buNone/>
            </a:pPr>
            <a:endParaRPr lang="de-DE" sz="3200" dirty="0" smtClean="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7</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3F827179-F0D6-472E-8BA2-66FB3F18A052}" type="datetime1">
              <a:rPr lang="de-DE" smtClean="0"/>
              <a:t>13.06.2023</a:t>
            </a:fld>
            <a:endParaRPr lang="de-CH" dirty="0"/>
          </a:p>
        </p:txBody>
      </p:sp>
    </p:spTree>
    <p:extLst>
      <p:ext uri="{BB962C8B-B14F-4D97-AF65-F5344CB8AC3E}">
        <p14:creationId xmlns:p14="http://schemas.microsoft.com/office/powerpoint/2010/main" val="1066330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838200" y="1173884"/>
            <a:ext cx="10515600" cy="4710256"/>
          </a:xfrm>
        </p:spPr>
        <p:txBody>
          <a:bodyPr>
            <a:noAutofit/>
          </a:bodyPr>
          <a:lstStyle/>
          <a:p>
            <a:pPr marL="0" indent="0">
              <a:buNone/>
            </a:pPr>
            <a:r>
              <a:rPr lang="de-DE" sz="3200" b="1" dirty="0" smtClean="0">
                <a:latin typeface="Times New Roman" panose="02020603050405020304" pitchFamily="18" charset="0"/>
                <a:cs typeface="Times New Roman" panose="02020603050405020304" pitchFamily="18" charset="0"/>
              </a:rPr>
              <a:t>Tugendethik</a:t>
            </a:r>
            <a:endParaRPr lang="de-DE" sz="3200" b="1" dirty="0">
              <a:latin typeface="Times New Roman" panose="02020603050405020304" pitchFamily="18" charset="0"/>
              <a:cs typeface="Times New Roman" panose="02020603050405020304" pitchFamily="18" charset="0"/>
            </a:endParaRP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r>
              <a:rPr lang="de-DE" sz="3200" dirty="0">
                <a:latin typeface="Times New Roman" panose="02020603050405020304" pitchFamily="18" charset="0"/>
                <a:cs typeface="Times New Roman" panose="02020603050405020304" pitchFamily="18" charset="0"/>
              </a:rPr>
              <a:t>Fokus nicht nur auf eine Handlung, sondern auf ein Gesamtbild (z.B. vom Leben oder von der Richterin)</a:t>
            </a:r>
          </a:p>
          <a:p>
            <a:pPr marL="0" indent="0">
              <a:buNone/>
            </a:pPr>
            <a:r>
              <a:rPr lang="de-DE" sz="3200" dirty="0">
                <a:latin typeface="Times New Roman" panose="02020603050405020304" pitchFamily="18" charset="0"/>
                <a:cs typeface="Times New Roman" panose="02020603050405020304" pitchFamily="18" charset="0"/>
              </a:rPr>
              <a:t>e</a:t>
            </a:r>
            <a:r>
              <a:rPr lang="de-DE" sz="3200" dirty="0" smtClean="0">
                <a:latin typeface="Times New Roman" panose="02020603050405020304" pitchFamily="18" charset="0"/>
                <a:cs typeface="Times New Roman" panose="02020603050405020304" pitchFamily="18" charset="0"/>
              </a:rPr>
              <a:t>thische </a:t>
            </a:r>
            <a:r>
              <a:rPr lang="de-DE" sz="3200" dirty="0">
                <a:latin typeface="Times New Roman" panose="02020603050405020304" pitchFamily="18" charset="0"/>
                <a:cs typeface="Times New Roman" panose="02020603050405020304" pitchFamily="18" charset="0"/>
              </a:rPr>
              <a:t>Qualität der Person statt der Handlung, denn die ethische Qualität einer Handlung ist gut, wenn die handelnde Person tugendhaft ist (Thomas von Aquin)</a:t>
            </a:r>
            <a:r>
              <a:rPr lang="de-DE" sz="3200" dirty="0" smtClean="0">
                <a:latin typeface="Times New Roman" panose="02020603050405020304" pitchFamily="18" charset="0"/>
                <a:cs typeface="Times New Roman" panose="02020603050405020304" pitchFamily="18" charset="0"/>
              </a:rPr>
              <a:t> </a:t>
            </a: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r>
              <a:rPr lang="de-DE" sz="3200" b="1" dirty="0" smtClean="0">
                <a:latin typeface="Times New Roman" panose="02020603050405020304" pitchFamily="18" charset="0"/>
                <a:cs typeface="Times New Roman" panose="02020603050405020304" pitchFamily="18" charset="0"/>
              </a:rPr>
              <a:t>Wer soll ich sein?</a:t>
            </a:r>
          </a:p>
          <a:p>
            <a:endParaRPr lang="de-DE" sz="3200" dirty="0">
              <a:latin typeface="Times New Roman" panose="02020603050405020304" pitchFamily="18" charset="0"/>
              <a:cs typeface="Times New Roman" panose="02020603050405020304" pitchFamily="18" charset="0"/>
            </a:endParaRPr>
          </a:p>
          <a:p>
            <a:endParaRPr lang="de-DE" sz="3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8</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8612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3C096A3-3038-4590-9BF6-14C61207C455}" type="datetime1">
              <a:rPr lang="de-DE" smtClean="0"/>
              <a:t>13.06.2023</a:t>
            </a:fld>
            <a:endParaRPr lang="de-CH" dirty="0"/>
          </a:p>
        </p:txBody>
      </p:sp>
    </p:spTree>
    <p:extLst>
      <p:ext uri="{BB962C8B-B14F-4D97-AF65-F5344CB8AC3E}">
        <p14:creationId xmlns:p14="http://schemas.microsoft.com/office/powerpoint/2010/main" val="92162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11ECA-D65F-4E1E-81CE-D41781E55715}"/>
              </a:ext>
            </a:extLst>
          </p:cNvPr>
          <p:cNvSpPr>
            <a:spLocks noGrp="1"/>
          </p:cNvSpPr>
          <p:nvPr>
            <p:ph idx="1"/>
          </p:nvPr>
        </p:nvSpPr>
        <p:spPr>
          <a:xfrm>
            <a:off x="703118" y="2147744"/>
            <a:ext cx="10515600" cy="3411392"/>
          </a:xfrm>
        </p:spPr>
        <p:txBody>
          <a:bodyPr>
            <a:noAutofit/>
          </a:bodyPr>
          <a:lstStyle/>
          <a:p>
            <a:pPr marL="0" indent="0">
              <a:buNone/>
            </a:pPr>
            <a:r>
              <a:rPr lang="de-DE" sz="3200" b="1" dirty="0" smtClean="0">
                <a:latin typeface="Times New Roman" panose="02020603050405020304" pitchFamily="18" charset="0"/>
                <a:cs typeface="Times New Roman" panose="02020603050405020304" pitchFamily="18" charset="0"/>
              </a:rPr>
              <a:t>Richterethik verstanden als Berufsethik</a:t>
            </a:r>
            <a:endParaRPr lang="de-DE" sz="3200" b="1" dirty="0">
              <a:latin typeface="Times New Roman" panose="02020603050405020304" pitchFamily="18" charset="0"/>
              <a:cs typeface="Times New Roman" panose="02020603050405020304" pitchFamily="18" charset="0"/>
            </a:endParaRPr>
          </a:p>
          <a:p>
            <a:pPr marL="0" indent="0">
              <a:buNone/>
            </a:pPr>
            <a:endParaRPr lang="de-DE" sz="3200" dirty="0">
              <a:latin typeface="Times New Roman" panose="02020603050405020304" pitchFamily="18" charset="0"/>
              <a:cs typeface="Times New Roman" panose="02020603050405020304" pitchFamily="18" charset="0"/>
            </a:endParaRPr>
          </a:p>
          <a:p>
            <a:pPr marL="533400" indent="-533400"/>
            <a:r>
              <a:rPr lang="de-DE" sz="3200" dirty="0">
                <a:latin typeface="Times New Roman" panose="02020603050405020304" pitchFamily="18" charset="0"/>
                <a:cs typeface="Times New Roman" panose="02020603050405020304" pitchFamily="18" charset="0"/>
              </a:rPr>
              <a:t>b</a:t>
            </a:r>
            <a:r>
              <a:rPr lang="de-DE" sz="3200" dirty="0" smtClean="0">
                <a:latin typeface="Times New Roman" panose="02020603050405020304" pitchFamily="18" charset="0"/>
                <a:cs typeface="Times New Roman" panose="02020603050405020304" pitchFamily="18" charset="0"/>
              </a:rPr>
              <a:t>efasst sich mit den Regeln des richterlichen Verhaltens</a:t>
            </a:r>
          </a:p>
          <a:p>
            <a:pPr marL="0" indent="0">
              <a:buNone/>
            </a:pPr>
            <a:endParaRPr lang="de-DE" sz="3200" dirty="0" smtClean="0">
              <a:latin typeface="Times New Roman" panose="02020603050405020304" pitchFamily="18" charset="0"/>
              <a:cs typeface="Times New Roman" panose="02020603050405020304" pitchFamily="18" charset="0"/>
            </a:endParaRPr>
          </a:p>
          <a:p>
            <a:pPr marL="533400" indent="-533400"/>
            <a:r>
              <a:rPr lang="de-DE" sz="3200" dirty="0">
                <a:latin typeface="Times New Roman" panose="02020603050405020304" pitchFamily="18" charset="0"/>
                <a:cs typeface="Times New Roman" panose="02020603050405020304" pitchFamily="18" charset="0"/>
              </a:rPr>
              <a:t>u</a:t>
            </a:r>
            <a:r>
              <a:rPr lang="de-DE" sz="3200" dirty="0" smtClean="0">
                <a:latin typeface="Times New Roman" panose="02020603050405020304" pitchFamily="18" charset="0"/>
                <a:cs typeface="Times New Roman" panose="02020603050405020304" pitchFamily="18" charset="0"/>
              </a:rPr>
              <a:t>nd mit der Einforderung ihrer Einhaltung im Berufsalltag</a:t>
            </a:r>
          </a:p>
          <a:p>
            <a:pPr marL="0" indent="0">
              <a:buNone/>
            </a:pPr>
            <a:endParaRPr lang="de-DE" sz="3200" dirty="0">
              <a:latin typeface="Times New Roman" panose="02020603050405020304" pitchFamily="18" charset="0"/>
              <a:cs typeface="Times New Roman" panose="02020603050405020304" pitchFamily="18" charset="0"/>
            </a:endParaRPr>
          </a:p>
          <a:p>
            <a:pPr marL="0" indent="0">
              <a:buNone/>
            </a:pPr>
            <a:endParaRPr lang="de-DE" sz="3200" dirty="0">
              <a:latin typeface="Times New Roman" panose="02020603050405020304" pitchFamily="18" charset="0"/>
              <a:cs typeface="Times New Roman" panose="02020603050405020304" pitchFamily="18" charset="0"/>
            </a:endParaRPr>
          </a:p>
          <a:p>
            <a:endParaRPr lang="de-DE" sz="32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F0CE891-9698-4F13-8069-7A681AD36048}"/>
              </a:ext>
            </a:extLst>
          </p:cNvPr>
          <p:cNvSpPr>
            <a:spLocks noGrp="1"/>
          </p:cNvSpPr>
          <p:nvPr>
            <p:ph type="ftr" sz="quarter" idx="11"/>
          </p:nvPr>
        </p:nvSpPr>
        <p:spPr/>
        <p:txBody>
          <a:bodyPr/>
          <a:lstStyle/>
          <a:p>
            <a:r>
              <a:rPr lang="de-CH" smtClean="0"/>
              <a:t>Basellandschaftliche Richtervereinigung BLRV</a:t>
            </a:r>
            <a:endParaRPr lang="de-CH" dirty="0"/>
          </a:p>
        </p:txBody>
      </p:sp>
      <p:sp>
        <p:nvSpPr>
          <p:cNvPr id="5" name="Slide Number Placeholder 4">
            <a:extLst>
              <a:ext uri="{FF2B5EF4-FFF2-40B4-BE49-F238E27FC236}">
                <a16:creationId xmlns:a16="http://schemas.microsoft.com/office/drawing/2014/main" id="{DD3C0C46-787F-499B-8040-96ED85881AD0}"/>
              </a:ext>
            </a:extLst>
          </p:cNvPr>
          <p:cNvSpPr>
            <a:spLocks noGrp="1"/>
          </p:cNvSpPr>
          <p:nvPr>
            <p:ph type="sldNum" sz="quarter" idx="12"/>
          </p:nvPr>
        </p:nvSpPr>
        <p:spPr/>
        <p:txBody>
          <a:bodyPr/>
          <a:lstStyle/>
          <a:p>
            <a:fld id="{1E8154F2-BAD4-4B71-9B60-DF9FF23C2429}" type="slidenum">
              <a:rPr lang="de-CH" smtClean="0"/>
              <a:t>9</a:t>
            </a:fld>
            <a:endParaRPr lang="de-CH"/>
          </a:p>
        </p:txBody>
      </p:sp>
      <p:sp>
        <p:nvSpPr>
          <p:cNvPr id="6" name="Title 1">
            <a:extLst>
              <a:ext uri="{FF2B5EF4-FFF2-40B4-BE49-F238E27FC236}">
                <a16:creationId xmlns:a16="http://schemas.microsoft.com/office/drawing/2014/main" id="{2A9FA9C9-6C6C-2FC7-F125-3476753496A2}"/>
              </a:ext>
            </a:extLst>
          </p:cNvPr>
          <p:cNvSpPr txBox="1">
            <a:spLocks/>
          </p:cNvSpPr>
          <p:nvPr/>
        </p:nvSpPr>
        <p:spPr>
          <a:xfrm>
            <a:off x="3925957" y="312599"/>
            <a:ext cx="7974496" cy="8612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de-DE" dirty="0">
                <a:latin typeface="Times New Roman" panose="02020603050405020304" pitchFamily="18" charset="0"/>
                <a:cs typeface="Times New Roman" panose="02020603050405020304" pitchFamily="18" charset="0"/>
              </a:rPr>
              <a:t>Grundlagen</a:t>
            </a:r>
            <a:endParaRPr lang="de-CH" dirty="0">
              <a:latin typeface="Times New Roman" panose="02020603050405020304" pitchFamily="18" charset="0"/>
              <a:cs typeface="Times New Roman" panose="02020603050405020304" pitchFamily="18" charset="0"/>
            </a:endParaRPr>
          </a:p>
        </p:txBody>
      </p:sp>
      <p:sp>
        <p:nvSpPr>
          <p:cNvPr id="2" name="Datumsplatzhalter 1"/>
          <p:cNvSpPr>
            <a:spLocks noGrp="1"/>
          </p:cNvSpPr>
          <p:nvPr>
            <p:ph type="dt" sz="half" idx="10"/>
          </p:nvPr>
        </p:nvSpPr>
        <p:spPr/>
        <p:txBody>
          <a:bodyPr/>
          <a:lstStyle/>
          <a:p>
            <a:fld id="{23C096A3-3038-4590-9BF6-14C61207C455}" type="datetime1">
              <a:rPr lang="de-DE" smtClean="0"/>
              <a:t>13.06.2023</a:t>
            </a:fld>
            <a:endParaRPr lang="de-CH" dirty="0"/>
          </a:p>
        </p:txBody>
      </p:sp>
    </p:spTree>
    <p:extLst>
      <p:ext uri="{BB962C8B-B14F-4D97-AF65-F5344CB8AC3E}">
        <p14:creationId xmlns:p14="http://schemas.microsoft.com/office/powerpoint/2010/main" val="302819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2361</Words>
  <Application>Microsoft Office PowerPoint</Application>
  <PresentationFormat>Breitbild</PresentationFormat>
  <Paragraphs>300</Paragraphs>
  <Slides>24</Slides>
  <Notes>24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Calibri Light</vt:lpstr>
      <vt:lpstr>Times New Roman</vt:lpstr>
      <vt:lpstr>Wingdings</vt:lpstr>
      <vt:lpstr>Thème Office</vt:lpstr>
      <vt:lpstr>Richterliche Ethik</vt:lpstr>
      <vt:lpstr>Inhalt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Wahl, Wiederwahl und Abberufung</dc:title>
  <dc:creator>Arthur Brunner</dc:creator>
  <cp:lastModifiedBy>Marcel Ogg</cp:lastModifiedBy>
  <cp:revision>185</cp:revision>
  <cp:lastPrinted>2023-04-18T13:42:47Z</cp:lastPrinted>
  <dcterms:created xsi:type="dcterms:W3CDTF">2021-01-31T09:27:05Z</dcterms:created>
  <dcterms:modified xsi:type="dcterms:W3CDTF">2023-06-13T06:10:16Z</dcterms:modified>
</cp:coreProperties>
</file>